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3" r:id="rId7"/>
    <p:sldId id="264" r:id="rId8"/>
    <p:sldId id="265" r:id="rId9"/>
    <p:sldId id="292" r:id="rId10"/>
    <p:sldId id="266" r:id="rId11"/>
    <p:sldId id="283" r:id="rId12"/>
    <p:sldId id="284" r:id="rId13"/>
    <p:sldId id="285" r:id="rId14"/>
    <p:sldId id="268" r:id="rId15"/>
    <p:sldId id="286" r:id="rId16"/>
    <p:sldId id="270" r:id="rId17"/>
    <p:sldId id="271" r:id="rId18"/>
    <p:sldId id="272" r:id="rId19"/>
    <p:sldId id="273" r:id="rId20"/>
    <p:sldId id="274" r:id="rId21"/>
    <p:sldId id="275" r:id="rId22"/>
    <p:sldId id="276" r:id="rId23"/>
    <p:sldId id="277" r:id="rId24"/>
    <p:sldId id="279" r:id="rId25"/>
    <p:sldId id="280" r:id="rId26"/>
    <p:sldId id="290" r:id="rId27"/>
    <p:sldId id="281" r:id="rId28"/>
    <p:sldId id="282" r:id="rId29"/>
    <p:sldId id="287" r:id="rId30"/>
    <p:sldId id="288" r:id="rId31"/>
    <p:sldId id="289"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1" autoAdjust="0"/>
    <p:restoredTop sz="94660"/>
  </p:normalViewPr>
  <p:slideViewPr>
    <p:cSldViewPr snapToGrid="0">
      <p:cViewPr varScale="1">
        <p:scale>
          <a:sx n="89" d="100"/>
          <a:sy n="89" d="100"/>
        </p:scale>
        <p:origin x="562" y="53"/>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8B071D-3904-41A0-B67F-A93D00ED8A62}"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71C24-6425-442A-BC56-A8403450CF9D}" type="slidenum">
              <a:rPr lang="en-US" smtClean="0"/>
              <a:t>‹#›</a:t>
            </a:fld>
            <a:endParaRPr lang="en-US"/>
          </a:p>
        </p:txBody>
      </p:sp>
    </p:spTree>
    <p:extLst>
      <p:ext uri="{BB962C8B-B14F-4D97-AF65-F5344CB8AC3E}">
        <p14:creationId xmlns:p14="http://schemas.microsoft.com/office/powerpoint/2010/main" val="90643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8B071D-3904-41A0-B67F-A93D00ED8A62}"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71C24-6425-442A-BC56-A8403450CF9D}" type="slidenum">
              <a:rPr lang="en-US" smtClean="0"/>
              <a:t>‹#›</a:t>
            </a:fld>
            <a:endParaRPr lang="en-US"/>
          </a:p>
        </p:txBody>
      </p:sp>
    </p:spTree>
    <p:extLst>
      <p:ext uri="{BB962C8B-B14F-4D97-AF65-F5344CB8AC3E}">
        <p14:creationId xmlns:p14="http://schemas.microsoft.com/office/powerpoint/2010/main" val="182327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8B071D-3904-41A0-B67F-A93D00ED8A62}"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71C24-6425-442A-BC56-A8403450CF9D}" type="slidenum">
              <a:rPr lang="en-US" smtClean="0"/>
              <a:t>‹#›</a:t>
            </a:fld>
            <a:endParaRPr lang="en-US"/>
          </a:p>
        </p:txBody>
      </p:sp>
    </p:spTree>
    <p:extLst>
      <p:ext uri="{BB962C8B-B14F-4D97-AF65-F5344CB8AC3E}">
        <p14:creationId xmlns:p14="http://schemas.microsoft.com/office/powerpoint/2010/main" val="105051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8B071D-3904-41A0-B67F-A93D00ED8A62}"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71C24-6425-442A-BC56-A8403450CF9D}" type="slidenum">
              <a:rPr lang="en-US" smtClean="0"/>
              <a:t>‹#›</a:t>
            </a:fld>
            <a:endParaRPr lang="en-US"/>
          </a:p>
        </p:txBody>
      </p:sp>
    </p:spTree>
    <p:extLst>
      <p:ext uri="{BB962C8B-B14F-4D97-AF65-F5344CB8AC3E}">
        <p14:creationId xmlns:p14="http://schemas.microsoft.com/office/powerpoint/2010/main" val="112735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8B071D-3904-41A0-B67F-A93D00ED8A62}"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71C24-6425-442A-BC56-A8403450CF9D}" type="slidenum">
              <a:rPr lang="en-US" smtClean="0"/>
              <a:t>‹#›</a:t>
            </a:fld>
            <a:endParaRPr lang="en-US"/>
          </a:p>
        </p:txBody>
      </p:sp>
    </p:spTree>
    <p:extLst>
      <p:ext uri="{BB962C8B-B14F-4D97-AF65-F5344CB8AC3E}">
        <p14:creationId xmlns:p14="http://schemas.microsoft.com/office/powerpoint/2010/main" val="95768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8B071D-3904-41A0-B67F-A93D00ED8A62}"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71C24-6425-442A-BC56-A8403450CF9D}" type="slidenum">
              <a:rPr lang="en-US" smtClean="0"/>
              <a:t>‹#›</a:t>
            </a:fld>
            <a:endParaRPr lang="en-US"/>
          </a:p>
        </p:txBody>
      </p:sp>
    </p:spTree>
    <p:extLst>
      <p:ext uri="{BB962C8B-B14F-4D97-AF65-F5344CB8AC3E}">
        <p14:creationId xmlns:p14="http://schemas.microsoft.com/office/powerpoint/2010/main" val="368451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8B071D-3904-41A0-B67F-A93D00ED8A62}" type="datetimeFigureOut">
              <a:rPr lang="en-US" smtClean="0"/>
              <a:t>7/12/2022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971C24-6425-442A-BC56-A8403450CF9D}" type="slidenum">
              <a:rPr lang="en-US" smtClean="0"/>
              <a:t>‹#›</a:t>
            </a:fld>
            <a:endParaRPr lang="en-US"/>
          </a:p>
        </p:txBody>
      </p:sp>
    </p:spTree>
    <p:extLst>
      <p:ext uri="{BB962C8B-B14F-4D97-AF65-F5344CB8AC3E}">
        <p14:creationId xmlns:p14="http://schemas.microsoft.com/office/powerpoint/2010/main" val="162427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8B071D-3904-41A0-B67F-A93D00ED8A62}" type="datetimeFigureOut">
              <a:rPr lang="en-US" smtClean="0"/>
              <a:t>7/12/2022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971C24-6425-442A-BC56-A8403450CF9D}" type="slidenum">
              <a:rPr lang="en-US" smtClean="0"/>
              <a:t>‹#›</a:t>
            </a:fld>
            <a:endParaRPr lang="en-US"/>
          </a:p>
        </p:txBody>
      </p:sp>
    </p:spTree>
    <p:extLst>
      <p:ext uri="{BB962C8B-B14F-4D97-AF65-F5344CB8AC3E}">
        <p14:creationId xmlns:p14="http://schemas.microsoft.com/office/powerpoint/2010/main" val="157852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B071D-3904-41A0-B67F-A93D00ED8A62}" type="datetimeFigureOut">
              <a:rPr lang="en-US" smtClean="0"/>
              <a:t>7/12/2022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971C24-6425-442A-BC56-A8403450CF9D}" type="slidenum">
              <a:rPr lang="en-US" smtClean="0"/>
              <a:t>‹#›</a:t>
            </a:fld>
            <a:endParaRPr lang="en-US"/>
          </a:p>
        </p:txBody>
      </p:sp>
    </p:spTree>
    <p:extLst>
      <p:ext uri="{BB962C8B-B14F-4D97-AF65-F5344CB8AC3E}">
        <p14:creationId xmlns:p14="http://schemas.microsoft.com/office/powerpoint/2010/main" val="237979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8B071D-3904-41A0-B67F-A93D00ED8A62}"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71C24-6425-442A-BC56-A8403450CF9D}" type="slidenum">
              <a:rPr lang="en-US" smtClean="0"/>
              <a:t>‹#›</a:t>
            </a:fld>
            <a:endParaRPr lang="en-US"/>
          </a:p>
        </p:txBody>
      </p:sp>
    </p:spTree>
    <p:extLst>
      <p:ext uri="{BB962C8B-B14F-4D97-AF65-F5344CB8AC3E}">
        <p14:creationId xmlns:p14="http://schemas.microsoft.com/office/powerpoint/2010/main" val="412148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8B071D-3904-41A0-B67F-A93D00ED8A62}"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71C24-6425-442A-BC56-A8403450CF9D}" type="slidenum">
              <a:rPr lang="en-US" smtClean="0"/>
              <a:t>‹#›</a:t>
            </a:fld>
            <a:endParaRPr lang="en-US"/>
          </a:p>
        </p:txBody>
      </p:sp>
    </p:spTree>
    <p:extLst>
      <p:ext uri="{BB962C8B-B14F-4D97-AF65-F5344CB8AC3E}">
        <p14:creationId xmlns:p14="http://schemas.microsoft.com/office/powerpoint/2010/main" val="626030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B071D-3904-41A0-B67F-A93D00ED8A62}" type="datetimeFigureOut">
              <a:rPr lang="en-US" smtClean="0"/>
              <a:t>7/12/2022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71C24-6425-442A-BC56-A8403450CF9D}" type="slidenum">
              <a:rPr lang="en-US" smtClean="0"/>
              <a:t>‹#›</a:t>
            </a:fld>
            <a:endParaRPr lang="en-US"/>
          </a:p>
        </p:txBody>
      </p:sp>
    </p:spTree>
    <p:extLst>
      <p:ext uri="{BB962C8B-B14F-4D97-AF65-F5344CB8AC3E}">
        <p14:creationId xmlns:p14="http://schemas.microsoft.com/office/powerpoint/2010/main" val="1937523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469D657-E809-A54D-8E52-38E6D43CDC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461"/>
            <a:ext cx="12179300" cy="6858000"/>
          </a:xfrm>
          <a:prstGeom prst="rect">
            <a:avLst/>
          </a:prstGeom>
        </p:spPr>
      </p:pic>
    </p:spTree>
    <p:extLst>
      <p:ext uri="{BB962C8B-B14F-4D97-AF65-F5344CB8AC3E}">
        <p14:creationId xmlns:p14="http://schemas.microsoft.com/office/powerpoint/2010/main" val="283815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CB274AD3-6E54-D54B-9500-BC6EA70084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fontScale="92500" lnSpcReduction="20000"/>
          </a:bodyPr>
          <a:lstStyle/>
          <a:p>
            <a:pPr algn="just" fontAlgn="base">
              <a:lnSpc>
                <a:spcPct val="150000"/>
              </a:lnSpc>
            </a:pPr>
            <a:r>
              <a:rPr lang="en-US" dirty="0">
                <a:latin typeface="Bell MT" panose="02020503060305020303" pitchFamily="18" charset="0"/>
              </a:rPr>
              <a:t>From then, Uganda has had Eleven Parliaments. The current Parliament is the 11</a:t>
            </a:r>
            <a:r>
              <a:rPr lang="en-US" baseline="30000" dirty="0">
                <a:latin typeface="Bell MT" panose="02020503060305020303" pitchFamily="18" charset="0"/>
              </a:rPr>
              <a:t>th</a:t>
            </a:r>
            <a:r>
              <a:rPr lang="en-US" dirty="0">
                <a:latin typeface="Bell MT" panose="02020503060305020303" pitchFamily="18" charset="0"/>
              </a:rPr>
              <a:t> Parliament of Uganda.</a:t>
            </a:r>
          </a:p>
          <a:p>
            <a:pPr algn="just" fontAlgn="base">
              <a:lnSpc>
                <a:spcPct val="150000"/>
              </a:lnSpc>
            </a:pPr>
            <a:r>
              <a:rPr lang="en-US" dirty="0">
                <a:latin typeface="Bell MT" panose="02020503060305020303" pitchFamily="18" charset="0"/>
              </a:rPr>
              <a:t>It is Chaired by the </a:t>
            </a:r>
            <a:r>
              <a:rPr lang="en-US" b="1" dirty="0">
                <a:latin typeface="Bell MT" panose="02020503060305020303" pitchFamily="18" charset="0"/>
              </a:rPr>
              <a:t>Rt. Hon. Anita Among (Speaker) and </a:t>
            </a:r>
            <a:r>
              <a:rPr lang="en-US" b="1" dirty="0" err="1">
                <a:latin typeface="Bell MT" panose="02020503060305020303" pitchFamily="18" charset="0"/>
              </a:rPr>
              <a:t>Rt</a:t>
            </a:r>
            <a:r>
              <a:rPr lang="en-US" b="1" dirty="0">
                <a:latin typeface="Bell MT" panose="02020503060305020303" pitchFamily="18" charset="0"/>
              </a:rPr>
              <a:t> </a:t>
            </a:r>
            <a:r>
              <a:rPr lang="en-US" b="1" dirty="0">
                <a:latin typeface="Bell MT" panose="02020503060305020303" pitchFamily="18" charset="0"/>
              </a:rPr>
              <a:t>H</a:t>
            </a:r>
            <a:r>
              <a:rPr lang="en-US" b="1" dirty="0" smtClean="0">
                <a:latin typeface="Bell MT" panose="02020503060305020303" pitchFamily="18" charset="0"/>
              </a:rPr>
              <a:t>on</a:t>
            </a:r>
            <a:r>
              <a:rPr lang="en-US" b="1" dirty="0">
                <a:latin typeface="Bell MT" panose="02020503060305020303" pitchFamily="18" charset="0"/>
              </a:rPr>
              <a:t>. Thomas Tayebwa (Deputy Speaker). </a:t>
            </a:r>
          </a:p>
          <a:p>
            <a:pPr algn="just" fontAlgn="base">
              <a:lnSpc>
                <a:spcPct val="150000"/>
              </a:lnSpc>
            </a:pPr>
            <a:r>
              <a:rPr lang="en-US" dirty="0">
                <a:latin typeface="Bell MT" panose="02020503060305020303" pitchFamily="18" charset="0"/>
              </a:rPr>
              <a:t>The current Parliament is composed of 553 members as at 8</a:t>
            </a:r>
            <a:r>
              <a:rPr lang="en-US" baseline="30000" dirty="0">
                <a:latin typeface="Bell MT" panose="02020503060305020303" pitchFamily="18" charset="0"/>
              </a:rPr>
              <a:t>th</a:t>
            </a:r>
            <a:r>
              <a:rPr lang="en-US" dirty="0">
                <a:latin typeface="Bell MT" panose="02020503060305020303" pitchFamily="18" charset="0"/>
              </a:rPr>
              <a:t> June 2022. </a:t>
            </a:r>
          </a:p>
          <a:p>
            <a:pPr algn="just" fontAlgn="base">
              <a:lnSpc>
                <a:spcPct val="150000"/>
              </a:lnSpc>
            </a:pPr>
            <a:r>
              <a:rPr lang="en-US" dirty="0">
                <a:latin typeface="Bell MT" panose="02020503060305020303" pitchFamily="18" charset="0"/>
              </a:rPr>
              <a:t>Parliament of Uganda is located in the heart of Kampala, Uganda’s Capital City; at Plot 16/18 Parliament Avenue.</a:t>
            </a:r>
          </a:p>
          <a:p>
            <a:pPr algn="just">
              <a:lnSpc>
                <a:spcPct val="150000"/>
              </a:lnSpc>
            </a:pPr>
            <a:endParaRPr lang="en-US" dirty="0">
              <a:latin typeface="Bell MT" panose="02020503060305020303" pitchFamily="18" charset="0"/>
            </a:endParaRPr>
          </a:p>
        </p:txBody>
      </p:sp>
    </p:spTree>
    <p:extLst>
      <p:ext uri="{BB962C8B-B14F-4D97-AF65-F5344CB8AC3E}">
        <p14:creationId xmlns:p14="http://schemas.microsoft.com/office/powerpoint/2010/main" val="171687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Bell MT" panose="02020503060305020303" pitchFamily="18" charset="0"/>
              </a:rPr>
              <a:t>COMPOSITION OF THE 11</a:t>
            </a:r>
            <a:r>
              <a:rPr lang="en-US" sz="2800" b="1" baseline="30000" dirty="0">
                <a:latin typeface="Bell MT" panose="02020503060305020303" pitchFamily="18" charset="0"/>
              </a:rPr>
              <a:t>th</a:t>
            </a:r>
            <a:r>
              <a:rPr lang="en-US" sz="2800" b="1" dirty="0">
                <a:latin typeface="Bell MT" panose="02020503060305020303" pitchFamily="18" charset="0"/>
              </a:rPr>
              <a:t>  PARLIAMENT BY CATEGORIES</a:t>
            </a:r>
          </a:p>
        </p:txBody>
      </p:sp>
      <p:pic>
        <p:nvPicPr>
          <p:cNvPr id="5" name="Picture 4">
            <a:extLst>
              <a:ext uri="{FF2B5EF4-FFF2-40B4-BE49-F238E27FC236}">
                <a16:creationId xmlns:a16="http://schemas.microsoft.com/office/drawing/2014/main" xmlns="" id="{1B57FC42-06B7-2D47-AAC8-5DBA527ABC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a:bodyPr>
          <a:lstStyle/>
          <a:p>
            <a:pPr marL="0" indent="0">
              <a:buNone/>
            </a:pPr>
            <a:r>
              <a:rPr lang="en-US" b="1" dirty="0">
                <a:latin typeface="Bell MT" panose="02020503060305020303" pitchFamily="18" charset="0"/>
              </a:rPr>
              <a:t>Gender Composition </a:t>
            </a:r>
          </a:p>
          <a:p>
            <a:pPr>
              <a:buFont typeface="Wingdings" panose="05000000000000000000" pitchFamily="2" charset="2"/>
              <a:buChar char="§"/>
            </a:pPr>
            <a:r>
              <a:rPr lang="en-US" dirty="0">
                <a:latin typeface="Bell MT" panose="02020503060305020303" pitchFamily="18" charset="0"/>
              </a:rPr>
              <a:t>Male </a:t>
            </a:r>
            <a:r>
              <a:rPr lang="en-US" dirty="0">
                <a:solidFill>
                  <a:srgbClr val="FF0000"/>
                </a:solidFill>
                <a:latin typeface="Bell MT" panose="02020503060305020303" pitchFamily="18" charset="0"/>
              </a:rPr>
              <a:t>365 </a:t>
            </a:r>
          </a:p>
          <a:p>
            <a:r>
              <a:rPr lang="en-US" dirty="0">
                <a:latin typeface="Bell MT" panose="02020503060305020303" pitchFamily="18" charset="0"/>
              </a:rPr>
              <a:t>Female </a:t>
            </a:r>
            <a:r>
              <a:rPr lang="en-US" dirty="0">
                <a:solidFill>
                  <a:srgbClr val="FF0000"/>
                </a:solidFill>
                <a:latin typeface="Bell MT" panose="02020503060305020303" pitchFamily="18" charset="0"/>
              </a:rPr>
              <a:t>188</a:t>
            </a:r>
          </a:p>
          <a:p>
            <a:r>
              <a:rPr lang="en-US" dirty="0">
                <a:latin typeface="Bell MT" panose="02020503060305020303" pitchFamily="18" charset="0"/>
              </a:rPr>
              <a:t>Total </a:t>
            </a:r>
            <a:r>
              <a:rPr lang="en-US" dirty="0">
                <a:solidFill>
                  <a:srgbClr val="FF0000"/>
                </a:solidFill>
                <a:latin typeface="Bell MT" panose="02020503060305020303" pitchFamily="18" charset="0"/>
              </a:rPr>
              <a:t>553 </a:t>
            </a:r>
            <a:endParaRPr lang="en-US" dirty="0">
              <a:solidFill>
                <a:srgbClr val="FF0000"/>
              </a:solidFill>
              <a:latin typeface="Bell MT" panose="02020503060305020303" pitchFamily="18" charset="0"/>
            </a:endParaRPr>
          </a:p>
          <a:p>
            <a:endParaRPr lang="en-US" dirty="0">
              <a:latin typeface="Bell MT" panose="02020503060305020303" pitchFamily="18" charset="0"/>
            </a:endParaRPr>
          </a:p>
        </p:txBody>
      </p:sp>
    </p:spTree>
    <p:extLst>
      <p:ext uri="{BB962C8B-B14F-4D97-AF65-F5344CB8AC3E}">
        <p14:creationId xmlns:p14="http://schemas.microsoft.com/office/powerpoint/2010/main" val="257348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77A0065B-0543-E245-9B93-B7F1E2EFA1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fontScale="85000" lnSpcReduction="20000"/>
          </a:bodyPr>
          <a:lstStyle/>
          <a:p>
            <a:endParaRPr lang="en-US" dirty="0" smtClean="0">
              <a:latin typeface="Bell MT" panose="02020503060305020303" pitchFamily="18" charset="0"/>
            </a:endParaRPr>
          </a:p>
          <a:p>
            <a:pPr marL="0" indent="0">
              <a:buNone/>
            </a:pPr>
            <a:r>
              <a:rPr lang="en-US" b="1" dirty="0">
                <a:latin typeface="Bell MT" panose="02020503060305020303" pitchFamily="18" charset="0"/>
              </a:rPr>
              <a:t>Representation Constituency </a:t>
            </a:r>
          </a:p>
          <a:p>
            <a:r>
              <a:rPr lang="en-US" dirty="0">
                <a:latin typeface="Bell MT" panose="02020503060305020303" pitchFamily="18" charset="0"/>
              </a:rPr>
              <a:t>Directly Elected MPs - </a:t>
            </a:r>
            <a:r>
              <a:rPr lang="en-US" dirty="0">
                <a:solidFill>
                  <a:srgbClr val="FF0000"/>
                </a:solidFill>
                <a:latin typeface="Bell MT" panose="02020503060305020303" pitchFamily="18" charset="0"/>
              </a:rPr>
              <a:t>350</a:t>
            </a:r>
            <a:r>
              <a:rPr lang="en-US" dirty="0">
                <a:latin typeface="Bell MT" panose="02020503060305020303" pitchFamily="18" charset="0"/>
              </a:rPr>
              <a:t> </a:t>
            </a:r>
          </a:p>
          <a:p>
            <a:r>
              <a:rPr lang="en-US" dirty="0">
                <a:latin typeface="Bell MT" panose="02020503060305020303" pitchFamily="18" charset="0"/>
              </a:rPr>
              <a:t>Women Representatives - </a:t>
            </a:r>
            <a:r>
              <a:rPr lang="en-US" dirty="0">
                <a:solidFill>
                  <a:srgbClr val="FF0000"/>
                </a:solidFill>
                <a:latin typeface="Bell MT" panose="02020503060305020303" pitchFamily="18" charset="0"/>
              </a:rPr>
              <a:t>146</a:t>
            </a:r>
            <a:r>
              <a:rPr lang="en-US" dirty="0">
                <a:latin typeface="Bell MT" panose="02020503060305020303" pitchFamily="18" charset="0"/>
              </a:rPr>
              <a:t> </a:t>
            </a:r>
          </a:p>
          <a:p>
            <a:r>
              <a:rPr lang="en-US" dirty="0" smtClean="0">
                <a:latin typeface="Bell MT" panose="02020503060305020303" pitchFamily="18" charset="0"/>
              </a:rPr>
              <a:t>Uganda </a:t>
            </a:r>
            <a:r>
              <a:rPr lang="en-US" dirty="0">
                <a:latin typeface="Bell MT" panose="02020503060305020303" pitchFamily="18" charset="0"/>
              </a:rPr>
              <a:t>People’s </a:t>
            </a:r>
            <a:r>
              <a:rPr lang="en-US" dirty="0" err="1">
                <a:latin typeface="Bell MT" panose="02020503060305020303" pitchFamily="18" charset="0"/>
              </a:rPr>
              <a:t>Defence</a:t>
            </a:r>
            <a:r>
              <a:rPr lang="en-US" dirty="0">
                <a:latin typeface="Bell MT" panose="02020503060305020303" pitchFamily="18" charset="0"/>
              </a:rPr>
              <a:t> Forces’ (UPDF)Representatives - </a:t>
            </a:r>
            <a:r>
              <a:rPr lang="en-US" dirty="0">
                <a:solidFill>
                  <a:srgbClr val="FF0000"/>
                </a:solidFill>
                <a:latin typeface="Bell MT" panose="02020503060305020303" pitchFamily="18" charset="0"/>
              </a:rPr>
              <a:t>10 </a:t>
            </a:r>
          </a:p>
          <a:p>
            <a:r>
              <a:rPr lang="en-US" dirty="0">
                <a:latin typeface="Bell MT" panose="02020503060305020303" pitchFamily="18" charset="0"/>
              </a:rPr>
              <a:t>Workers’ Representatives - </a:t>
            </a:r>
            <a:r>
              <a:rPr lang="en-US" dirty="0">
                <a:solidFill>
                  <a:srgbClr val="FF0000"/>
                </a:solidFill>
                <a:latin typeface="Bell MT" panose="02020503060305020303" pitchFamily="18" charset="0"/>
              </a:rPr>
              <a:t>5</a:t>
            </a:r>
            <a:r>
              <a:rPr lang="en-US" dirty="0">
                <a:latin typeface="Bell MT" panose="02020503060305020303" pitchFamily="18" charset="0"/>
              </a:rPr>
              <a:t> </a:t>
            </a:r>
          </a:p>
          <a:p>
            <a:r>
              <a:rPr lang="en-US" dirty="0">
                <a:latin typeface="Bell MT" panose="02020503060305020303" pitchFamily="18" charset="0"/>
              </a:rPr>
              <a:t>Youth Representatives - </a:t>
            </a:r>
            <a:r>
              <a:rPr lang="en-US" dirty="0">
                <a:solidFill>
                  <a:srgbClr val="FF0000"/>
                </a:solidFill>
                <a:latin typeface="Bell MT" panose="02020503060305020303" pitchFamily="18" charset="0"/>
              </a:rPr>
              <a:t>5 </a:t>
            </a:r>
          </a:p>
          <a:p>
            <a:r>
              <a:rPr lang="en-US" dirty="0">
                <a:latin typeface="Bell MT" panose="02020503060305020303" pitchFamily="18" charset="0"/>
              </a:rPr>
              <a:t>Persons With Disabilities(PWDs) Representatives - </a:t>
            </a:r>
            <a:r>
              <a:rPr lang="en-US" dirty="0">
                <a:solidFill>
                  <a:srgbClr val="FF0000"/>
                </a:solidFill>
                <a:latin typeface="Bell MT" panose="02020503060305020303" pitchFamily="18" charset="0"/>
              </a:rPr>
              <a:t>5 </a:t>
            </a:r>
          </a:p>
          <a:p>
            <a:r>
              <a:rPr lang="en-US" dirty="0">
                <a:latin typeface="Bell MT" panose="02020503060305020303" pitchFamily="18" charset="0"/>
              </a:rPr>
              <a:t>Older Person’s Representatives - </a:t>
            </a:r>
            <a:r>
              <a:rPr lang="en-US" dirty="0">
                <a:solidFill>
                  <a:srgbClr val="FF0000"/>
                </a:solidFill>
                <a:latin typeface="Bell MT" panose="02020503060305020303" pitchFamily="18" charset="0"/>
              </a:rPr>
              <a:t>5 </a:t>
            </a:r>
          </a:p>
          <a:p>
            <a:r>
              <a:rPr lang="en-US" dirty="0">
                <a:latin typeface="Bell MT" panose="02020503060305020303" pitchFamily="18" charset="0"/>
              </a:rPr>
              <a:t>Ex Officio Members - </a:t>
            </a:r>
            <a:r>
              <a:rPr lang="en-US" dirty="0">
                <a:solidFill>
                  <a:srgbClr val="FF0000"/>
                </a:solidFill>
                <a:latin typeface="Bell MT" panose="02020503060305020303" pitchFamily="18" charset="0"/>
              </a:rPr>
              <a:t>27 </a:t>
            </a:r>
          </a:p>
          <a:p>
            <a:r>
              <a:rPr lang="en-US" dirty="0">
                <a:solidFill>
                  <a:srgbClr val="FF0000"/>
                </a:solidFill>
                <a:latin typeface="Bell MT" panose="02020503060305020303" pitchFamily="18" charset="0"/>
              </a:rPr>
              <a:t>Total 553</a:t>
            </a:r>
          </a:p>
          <a:p>
            <a:endParaRPr lang="en-US" dirty="0">
              <a:latin typeface="Bell MT" panose="02020503060305020303" pitchFamily="18" charset="0"/>
            </a:endParaRPr>
          </a:p>
        </p:txBody>
      </p:sp>
    </p:spTree>
    <p:extLst>
      <p:ext uri="{BB962C8B-B14F-4D97-AF65-F5344CB8AC3E}">
        <p14:creationId xmlns:p14="http://schemas.microsoft.com/office/powerpoint/2010/main" val="92289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ll MT" panose="02020503060305020303" pitchFamily="18" charset="0"/>
              </a:rPr>
              <a:t>Parliament of Uganda - Composition by Party</a:t>
            </a:r>
          </a:p>
        </p:txBody>
      </p:sp>
      <p:pic>
        <p:nvPicPr>
          <p:cNvPr id="5" name="Picture 4">
            <a:extLst>
              <a:ext uri="{FF2B5EF4-FFF2-40B4-BE49-F238E27FC236}">
                <a16:creationId xmlns:a16="http://schemas.microsoft.com/office/drawing/2014/main" xmlns="" id="{97C15F3B-508B-BA4C-8F14-118D7A346E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fontScale="92500" lnSpcReduction="20000"/>
          </a:bodyPr>
          <a:lstStyle/>
          <a:p>
            <a:r>
              <a:rPr lang="en-US" dirty="0">
                <a:latin typeface="Bell MT" panose="02020503060305020303" pitchFamily="18" charset="0"/>
              </a:rPr>
              <a:t>NRM 			- 	</a:t>
            </a:r>
            <a:r>
              <a:rPr lang="en-US" dirty="0">
                <a:solidFill>
                  <a:srgbClr val="FF0000"/>
                </a:solidFill>
                <a:latin typeface="Bell MT" panose="02020503060305020303" pitchFamily="18" charset="0"/>
              </a:rPr>
              <a:t>334</a:t>
            </a:r>
          </a:p>
          <a:p>
            <a:r>
              <a:rPr lang="en-US" dirty="0">
                <a:latin typeface="Bell MT" panose="02020503060305020303" pitchFamily="18" charset="0"/>
              </a:rPr>
              <a:t>NUP 			-	</a:t>
            </a:r>
            <a:r>
              <a:rPr lang="en-US" dirty="0">
                <a:solidFill>
                  <a:srgbClr val="FF0000"/>
                </a:solidFill>
                <a:latin typeface="Bell MT" panose="02020503060305020303" pitchFamily="18" charset="0"/>
              </a:rPr>
              <a:t>57</a:t>
            </a:r>
          </a:p>
          <a:p>
            <a:r>
              <a:rPr lang="en-US" dirty="0">
                <a:latin typeface="Bell MT" panose="02020503060305020303" pitchFamily="18" charset="0"/>
              </a:rPr>
              <a:t>FDC 			-	</a:t>
            </a:r>
            <a:r>
              <a:rPr lang="en-US" dirty="0">
                <a:solidFill>
                  <a:srgbClr val="FF0000"/>
                </a:solidFill>
                <a:latin typeface="Bell MT" panose="02020503060305020303" pitchFamily="18" charset="0"/>
              </a:rPr>
              <a:t>31</a:t>
            </a:r>
          </a:p>
          <a:p>
            <a:r>
              <a:rPr lang="en-US" dirty="0">
                <a:latin typeface="Bell MT" panose="02020503060305020303" pitchFamily="18" charset="0"/>
              </a:rPr>
              <a:t>DP 				-	</a:t>
            </a:r>
            <a:r>
              <a:rPr lang="en-US" dirty="0">
                <a:solidFill>
                  <a:srgbClr val="FF0000"/>
                </a:solidFill>
                <a:latin typeface="Bell MT" panose="02020503060305020303" pitchFamily="18" charset="0"/>
              </a:rPr>
              <a:t> 09</a:t>
            </a:r>
          </a:p>
          <a:p>
            <a:r>
              <a:rPr lang="en-US" dirty="0">
                <a:latin typeface="Bell MT" panose="02020503060305020303" pitchFamily="18" charset="0"/>
              </a:rPr>
              <a:t>UPC 			-	</a:t>
            </a:r>
            <a:r>
              <a:rPr lang="en-US" dirty="0">
                <a:solidFill>
                  <a:srgbClr val="FF0000"/>
                </a:solidFill>
                <a:latin typeface="Bell MT" panose="02020503060305020303" pitchFamily="18" charset="0"/>
              </a:rPr>
              <a:t>09</a:t>
            </a:r>
          </a:p>
          <a:p>
            <a:r>
              <a:rPr lang="en-US" dirty="0">
                <a:latin typeface="Bell MT" panose="02020503060305020303" pitchFamily="18" charset="0"/>
              </a:rPr>
              <a:t>JEEMA 			-	</a:t>
            </a:r>
            <a:r>
              <a:rPr lang="en-US" dirty="0">
                <a:solidFill>
                  <a:srgbClr val="FF0000"/>
                </a:solidFill>
                <a:latin typeface="Bell MT" panose="02020503060305020303" pitchFamily="18" charset="0"/>
              </a:rPr>
              <a:t>01</a:t>
            </a:r>
          </a:p>
          <a:p>
            <a:r>
              <a:rPr lang="en-US" dirty="0">
                <a:latin typeface="Bell MT" panose="02020503060305020303" pitchFamily="18" charset="0"/>
              </a:rPr>
              <a:t>PPP 			-	</a:t>
            </a:r>
            <a:r>
              <a:rPr lang="en-US" dirty="0">
                <a:solidFill>
                  <a:srgbClr val="FF0000"/>
                </a:solidFill>
                <a:latin typeface="Bell MT" panose="02020503060305020303" pitchFamily="18" charset="0"/>
              </a:rPr>
              <a:t>01</a:t>
            </a:r>
          </a:p>
          <a:p>
            <a:r>
              <a:rPr lang="en-US" dirty="0">
                <a:latin typeface="Bell MT" panose="02020503060305020303" pitchFamily="18" charset="0"/>
              </a:rPr>
              <a:t>Independents 		-	</a:t>
            </a:r>
            <a:r>
              <a:rPr lang="en-US" dirty="0">
                <a:solidFill>
                  <a:srgbClr val="FF0000"/>
                </a:solidFill>
                <a:latin typeface="Bell MT" panose="02020503060305020303" pitchFamily="18" charset="0"/>
              </a:rPr>
              <a:t>74</a:t>
            </a:r>
          </a:p>
          <a:p>
            <a:r>
              <a:rPr lang="en-US" dirty="0">
                <a:latin typeface="Bell MT" panose="02020503060305020303" pitchFamily="18" charset="0"/>
              </a:rPr>
              <a:t>UPDF			-	</a:t>
            </a:r>
            <a:r>
              <a:rPr lang="en-US" dirty="0">
                <a:solidFill>
                  <a:srgbClr val="FF0000"/>
                </a:solidFill>
                <a:latin typeface="Bell MT" panose="02020503060305020303" pitchFamily="18" charset="0"/>
              </a:rPr>
              <a:t>10</a:t>
            </a:r>
          </a:p>
          <a:p>
            <a:r>
              <a:rPr lang="en-US" dirty="0">
                <a:latin typeface="Bell MT" panose="02020503060305020303" pitchFamily="18" charset="0"/>
              </a:rPr>
              <a:t>Total </a:t>
            </a:r>
            <a:r>
              <a:rPr lang="en-US" dirty="0"/>
              <a:t>				</a:t>
            </a:r>
            <a:r>
              <a:rPr lang="en-US" dirty="0">
                <a:solidFill>
                  <a:srgbClr val="FF0000"/>
                </a:solidFill>
              </a:rPr>
              <a:t>526</a:t>
            </a:r>
          </a:p>
        </p:txBody>
      </p:sp>
    </p:spTree>
    <p:extLst>
      <p:ext uri="{BB962C8B-B14F-4D97-AF65-F5344CB8AC3E}">
        <p14:creationId xmlns:p14="http://schemas.microsoft.com/office/powerpoint/2010/main" val="1318823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F8A02067-9787-0D40-BD4F-947FEF4FD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fontScale="92500" lnSpcReduction="10000"/>
          </a:bodyPr>
          <a:lstStyle/>
          <a:p>
            <a:pPr algn="just"/>
            <a:r>
              <a:rPr lang="en-US" b="1" dirty="0">
                <a:latin typeface="Bell MT" panose="02020503060305020303" pitchFamily="18" charset="0"/>
              </a:rPr>
              <a:t>A brief on the Department of Hansard</a:t>
            </a:r>
            <a:endParaRPr lang="en-US" dirty="0">
              <a:latin typeface="Bell MT" panose="02020503060305020303" pitchFamily="18" charset="0"/>
            </a:endParaRPr>
          </a:p>
          <a:p>
            <a:pPr algn="just">
              <a:lnSpc>
                <a:spcPct val="150000"/>
              </a:lnSpc>
            </a:pPr>
            <a:r>
              <a:rPr lang="en-US" dirty="0">
                <a:latin typeface="Bell MT" panose="02020503060305020303" pitchFamily="18" charset="0"/>
              </a:rPr>
              <a:t>This department is called the Department of Official Report. It is headed by </a:t>
            </a:r>
            <a:r>
              <a:rPr lang="en-US" dirty="0" err="1">
                <a:latin typeface="Bell MT" panose="02020503060305020303" pitchFamily="18" charset="0"/>
              </a:rPr>
              <a:t>Mr</a:t>
            </a:r>
            <a:r>
              <a:rPr lang="en-US" dirty="0">
                <a:latin typeface="Bell MT" panose="02020503060305020303" pitchFamily="18" charset="0"/>
              </a:rPr>
              <a:t> Andrew Festus </a:t>
            </a:r>
            <a:r>
              <a:rPr lang="en-US" dirty="0" err="1" smtClean="0">
                <a:latin typeface="Bell MT" panose="02020503060305020303" pitchFamily="18" charset="0"/>
              </a:rPr>
              <a:t>Walube</a:t>
            </a:r>
            <a:r>
              <a:rPr lang="en-US" dirty="0" smtClean="0">
                <a:latin typeface="Bell MT" panose="02020503060305020303" pitchFamily="18" charset="0"/>
              </a:rPr>
              <a:t> as the Editor of</a:t>
            </a:r>
            <a:r>
              <a:rPr lang="en-US" i="1" dirty="0" smtClean="0">
                <a:latin typeface="Bell MT" panose="02020503060305020303" pitchFamily="18" charset="0"/>
              </a:rPr>
              <a:t> Hansard</a:t>
            </a:r>
            <a:r>
              <a:rPr lang="en-US" dirty="0" smtClean="0">
                <a:latin typeface="Bell MT" panose="02020503060305020303" pitchFamily="18" charset="0"/>
              </a:rPr>
              <a:t>. </a:t>
            </a:r>
            <a:endParaRPr lang="en-US" dirty="0">
              <a:latin typeface="Bell MT" panose="02020503060305020303" pitchFamily="18" charset="0"/>
            </a:endParaRPr>
          </a:p>
          <a:p>
            <a:pPr algn="just">
              <a:lnSpc>
                <a:spcPct val="150000"/>
              </a:lnSpc>
            </a:pPr>
            <a:r>
              <a:rPr lang="en-US" dirty="0">
                <a:latin typeface="Bell MT" panose="02020503060305020303" pitchFamily="18" charset="0"/>
              </a:rPr>
              <a:t>He is deputized by three deputy editors, each heading a division - </a:t>
            </a:r>
            <a:r>
              <a:rPr lang="en-US" b="1" dirty="0">
                <a:latin typeface="Bell MT" panose="02020503060305020303" pitchFamily="18" charset="0"/>
              </a:rPr>
              <a:t>Editorial, Recording and Broadcasting, and Printing and Publishing</a:t>
            </a:r>
            <a:r>
              <a:rPr lang="en-US" dirty="0">
                <a:latin typeface="Bell MT" panose="02020503060305020303" pitchFamily="18" charset="0"/>
              </a:rPr>
              <a:t>.</a:t>
            </a:r>
          </a:p>
          <a:p>
            <a:pPr algn="just">
              <a:lnSpc>
                <a:spcPct val="150000"/>
              </a:lnSpc>
            </a:pPr>
            <a:r>
              <a:rPr lang="en-US" dirty="0">
                <a:latin typeface="Bell MT" panose="02020503060305020303" pitchFamily="18" charset="0"/>
              </a:rPr>
              <a:t>The Department </a:t>
            </a:r>
            <a:r>
              <a:rPr lang="en-US" dirty="0" smtClean="0">
                <a:latin typeface="Bell MT" panose="02020503060305020303" pitchFamily="18" charset="0"/>
              </a:rPr>
              <a:t>has </a:t>
            </a:r>
            <a:r>
              <a:rPr lang="en-US" dirty="0">
                <a:latin typeface="Bell MT" panose="02020503060305020303" pitchFamily="18" charset="0"/>
              </a:rPr>
              <a:t>an establishment of about </a:t>
            </a:r>
            <a:r>
              <a:rPr lang="en-US" dirty="0" smtClean="0">
                <a:latin typeface="Bell MT" panose="02020503060305020303" pitchFamily="18" charset="0"/>
              </a:rPr>
              <a:t>50 </a:t>
            </a:r>
            <a:r>
              <a:rPr lang="en-US" dirty="0">
                <a:latin typeface="Bell MT" panose="02020503060305020303" pitchFamily="18" charset="0"/>
              </a:rPr>
              <a:t>staff. Of these, 25 editors.</a:t>
            </a:r>
          </a:p>
          <a:p>
            <a:pPr algn="just">
              <a:lnSpc>
                <a:spcPct val="150000"/>
              </a:lnSpc>
            </a:pPr>
            <a:endParaRPr lang="en-US" dirty="0"/>
          </a:p>
        </p:txBody>
      </p:sp>
    </p:spTree>
    <p:extLst>
      <p:ext uri="{BB962C8B-B14F-4D97-AF65-F5344CB8AC3E}">
        <p14:creationId xmlns:p14="http://schemas.microsoft.com/office/powerpoint/2010/main" val="1946085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37B92B2B-521A-1940-8309-F24A50B40D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3357790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4D069B10-9836-5547-A77E-5C55E5FCE2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pic>
        <p:nvPicPr>
          <p:cNvPr id="4" name="Content Placeholder 3" descr="C:\Users\smwanga\Downloads\IMG-20220602-WA0090.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8093" y="1825625"/>
            <a:ext cx="8215813" cy="4351338"/>
          </a:xfrm>
          <a:prstGeom prst="rect">
            <a:avLst/>
          </a:prstGeom>
          <a:noFill/>
          <a:ln>
            <a:noFill/>
          </a:ln>
        </p:spPr>
      </p:pic>
    </p:spTree>
    <p:extLst>
      <p:ext uri="{BB962C8B-B14F-4D97-AF65-F5344CB8AC3E}">
        <p14:creationId xmlns:p14="http://schemas.microsoft.com/office/powerpoint/2010/main" val="2266761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Bell MT" panose="02020503060305020303" pitchFamily="18" charset="0"/>
              </a:rPr>
              <a:t/>
            </a:r>
            <a:br>
              <a:rPr lang="en-US" b="1" dirty="0">
                <a:latin typeface="Bell MT" panose="02020503060305020303" pitchFamily="18" charset="0"/>
              </a:rPr>
            </a:br>
            <a:r>
              <a:rPr lang="en-US" b="1" dirty="0">
                <a:latin typeface="Bell MT" panose="02020503060305020303" pitchFamily="18" charset="0"/>
              </a:rPr>
              <a:t>How the Pandemic changed the Hansard operations at the Parliament of Uganda</a:t>
            </a:r>
            <a:r>
              <a:rPr lang="en-US" dirty="0">
                <a:latin typeface="Bell MT" panose="02020503060305020303" pitchFamily="18" charset="0"/>
              </a:rPr>
              <a:t/>
            </a:r>
            <a:br>
              <a:rPr lang="en-US" dirty="0">
                <a:latin typeface="Bell MT" panose="02020503060305020303" pitchFamily="18" charset="0"/>
              </a:rPr>
            </a:br>
            <a:endParaRPr lang="en-US" dirty="0">
              <a:latin typeface="Bell MT" panose="02020503060305020303" pitchFamily="18" charset="0"/>
            </a:endParaRPr>
          </a:p>
        </p:txBody>
      </p:sp>
      <p:pic>
        <p:nvPicPr>
          <p:cNvPr id="5" name="Picture 4">
            <a:extLst>
              <a:ext uri="{FF2B5EF4-FFF2-40B4-BE49-F238E27FC236}">
                <a16:creationId xmlns:a16="http://schemas.microsoft.com/office/drawing/2014/main" xmlns="" id="{05CD46B0-E208-D746-BBD6-FC59A5D783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fontScale="85000" lnSpcReduction="20000"/>
          </a:bodyPr>
          <a:lstStyle/>
          <a:p>
            <a:pPr marL="0" indent="0">
              <a:buNone/>
            </a:pPr>
            <a:endParaRPr lang="en-US" dirty="0">
              <a:latin typeface="Bell MT" panose="02020503060305020303" pitchFamily="18" charset="0"/>
            </a:endParaRPr>
          </a:p>
          <a:p>
            <a:pPr algn="just">
              <a:lnSpc>
                <a:spcPct val="160000"/>
              </a:lnSpc>
            </a:pPr>
            <a:r>
              <a:rPr lang="en-US" dirty="0">
                <a:latin typeface="Bell MT" panose="02020503060305020303" pitchFamily="18" charset="0"/>
              </a:rPr>
              <a:t>The outbreak of the Covid-19 Pandemic, no doubt, caught everyone – governments, organisations and individuals - on the unprepared route.</a:t>
            </a:r>
          </a:p>
          <a:p>
            <a:pPr algn="just">
              <a:lnSpc>
                <a:spcPct val="160000"/>
              </a:lnSpc>
            </a:pPr>
            <a:r>
              <a:rPr lang="en-US" dirty="0">
                <a:latin typeface="Bell MT" panose="02020503060305020303" pitchFamily="18" charset="0"/>
              </a:rPr>
              <a:t>Before the pandemic, the </a:t>
            </a:r>
            <a:r>
              <a:rPr lang="en-US" i="1" dirty="0">
                <a:latin typeface="Bell MT" panose="02020503060305020303" pitchFamily="18" charset="0"/>
              </a:rPr>
              <a:t>Hansard</a:t>
            </a:r>
            <a:r>
              <a:rPr lang="en-US" dirty="0">
                <a:latin typeface="Bell MT" panose="02020503060305020303" pitchFamily="18" charset="0"/>
              </a:rPr>
              <a:t> team at the Parliament of Uganda operated from the comfort of their offices. </a:t>
            </a:r>
          </a:p>
          <a:p>
            <a:pPr algn="just">
              <a:lnSpc>
                <a:spcPct val="160000"/>
              </a:lnSpc>
            </a:pPr>
            <a:r>
              <a:rPr lang="en-US" dirty="0">
                <a:latin typeface="Bell MT" panose="02020503060305020303" pitchFamily="18" charset="0"/>
              </a:rPr>
              <a:t>They accessed, transcribed, edited and submitted their transcripts from their offices; we usually had full house; everyone would be present at their desks at all times. </a:t>
            </a:r>
          </a:p>
          <a:p>
            <a:endParaRPr lang="en-US" dirty="0">
              <a:latin typeface="Bell MT" panose="02020503060305020303" pitchFamily="18" charset="0"/>
            </a:endParaRPr>
          </a:p>
        </p:txBody>
      </p:sp>
    </p:spTree>
    <p:extLst>
      <p:ext uri="{BB962C8B-B14F-4D97-AF65-F5344CB8AC3E}">
        <p14:creationId xmlns:p14="http://schemas.microsoft.com/office/powerpoint/2010/main" val="806381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17213054-7448-2E4A-9BA4-B4C83BBEA0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lstStyle/>
          <a:p>
            <a:pPr algn="just">
              <a:lnSpc>
                <a:spcPct val="150000"/>
              </a:lnSpc>
            </a:pPr>
            <a:r>
              <a:rPr lang="en-US" dirty="0">
                <a:latin typeface="Bell MT" panose="02020503060305020303" pitchFamily="18" charset="0"/>
              </a:rPr>
              <a:t>After the pandemic occurred, a lot changed and a lot still keep changing to date. </a:t>
            </a:r>
          </a:p>
          <a:p>
            <a:pPr algn="just">
              <a:lnSpc>
                <a:spcPct val="150000"/>
              </a:lnSpc>
            </a:pPr>
            <a:endParaRPr lang="en-US" dirty="0">
              <a:latin typeface="Bell MT" panose="02020503060305020303" pitchFamily="18" charset="0"/>
            </a:endParaRPr>
          </a:p>
          <a:p>
            <a:pPr algn="just">
              <a:lnSpc>
                <a:spcPct val="150000"/>
              </a:lnSpc>
            </a:pPr>
            <a:r>
              <a:rPr lang="en-US" dirty="0">
                <a:latin typeface="Bell MT" panose="02020503060305020303" pitchFamily="18" charset="0"/>
              </a:rPr>
              <a:t>Some of the major changes included but were not limited to the following:</a:t>
            </a:r>
          </a:p>
          <a:p>
            <a:endParaRPr lang="en-US" dirty="0">
              <a:latin typeface="Bell MT" panose="02020503060305020303" pitchFamily="18" charset="0"/>
            </a:endParaRPr>
          </a:p>
        </p:txBody>
      </p:sp>
    </p:spTree>
    <p:extLst>
      <p:ext uri="{BB962C8B-B14F-4D97-AF65-F5344CB8AC3E}">
        <p14:creationId xmlns:p14="http://schemas.microsoft.com/office/powerpoint/2010/main" val="4176558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01C1ABC3-9D24-2141-9B17-F7642C4C2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fontScale="85000" lnSpcReduction="20000"/>
          </a:bodyPr>
          <a:lstStyle/>
          <a:p>
            <a:pPr algn="just">
              <a:lnSpc>
                <a:spcPct val="160000"/>
              </a:lnSpc>
            </a:pPr>
            <a:r>
              <a:rPr lang="en-US" b="1" dirty="0">
                <a:latin typeface="Bell MT" panose="02020503060305020303" pitchFamily="18" charset="0"/>
              </a:rPr>
              <a:t>Low staffing levels</a:t>
            </a:r>
            <a:endParaRPr lang="en-US" dirty="0">
              <a:latin typeface="Bell MT" panose="02020503060305020303" pitchFamily="18" charset="0"/>
            </a:endParaRPr>
          </a:p>
          <a:p>
            <a:pPr algn="just">
              <a:lnSpc>
                <a:spcPct val="160000"/>
              </a:lnSpc>
            </a:pPr>
            <a:r>
              <a:rPr lang="en-US" dirty="0">
                <a:latin typeface="Bell MT" panose="02020503060305020303" pitchFamily="18" charset="0"/>
              </a:rPr>
              <a:t>First was a cut down on the number of staff who would be present at work. </a:t>
            </a:r>
          </a:p>
          <a:p>
            <a:pPr algn="just">
              <a:lnSpc>
                <a:spcPct val="160000"/>
              </a:lnSpc>
            </a:pPr>
            <a:r>
              <a:rPr lang="en-US" dirty="0">
                <a:latin typeface="Bell MT" panose="02020503060305020303" pitchFamily="18" charset="0"/>
              </a:rPr>
              <a:t>A lean number of staff was maintained to do recording, taking the members’ log and publishing the daily; the rest worked from home. This still applies to some extent.</a:t>
            </a:r>
          </a:p>
          <a:p>
            <a:pPr algn="just">
              <a:lnSpc>
                <a:spcPct val="160000"/>
              </a:lnSpc>
            </a:pPr>
            <a:r>
              <a:rPr lang="en-US" dirty="0">
                <a:latin typeface="Bell MT" panose="02020503060305020303" pitchFamily="18" charset="0"/>
              </a:rPr>
              <a:t>So</a:t>
            </a:r>
            <a:r>
              <a:rPr lang="en-US" i="1" dirty="0">
                <a:latin typeface="Bell MT" panose="02020503060305020303" pitchFamily="18" charset="0"/>
              </a:rPr>
              <a:t>, Hansard</a:t>
            </a:r>
            <a:r>
              <a:rPr lang="en-US" dirty="0">
                <a:latin typeface="Bell MT" panose="02020503060305020303" pitchFamily="18" charset="0"/>
              </a:rPr>
              <a:t> staff operated in shifts. </a:t>
            </a:r>
          </a:p>
          <a:p>
            <a:pPr algn="just">
              <a:lnSpc>
                <a:spcPct val="160000"/>
              </a:lnSpc>
            </a:pPr>
            <a:r>
              <a:rPr lang="en-US" dirty="0">
                <a:latin typeface="Bell MT" panose="02020503060305020303" pitchFamily="18" charset="0"/>
              </a:rPr>
              <a:t>A Parliament van was introduced to pick and drop back</a:t>
            </a:r>
            <a:r>
              <a:rPr lang="en-US" i="1" dirty="0">
                <a:latin typeface="Bell MT" panose="02020503060305020303" pitchFamily="18" charset="0"/>
              </a:rPr>
              <a:t> Hansard </a:t>
            </a:r>
            <a:r>
              <a:rPr lang="en-US" dirty="0">
                <a:latin typeface="Bell MT" panose="02020503060305020303" pitchFamily="18" charset="0"/>
              </a:rPr>
              <a:t>staff.</a:t>
            </a:r>
          </a:p>
          <a:p>
            <a:pPr marL="0" indent="0" algn="just">
              <a:lnSpc>
                <a:spcPct val="160000"/>
              </a:lnSpc>
              <a:buNone/>
            </a:pPr>
            <a:endParaRPr lang="en-US" dirty="0">
              <a:latin typeface="Bell MT" panose="02020503060305020303" pitchFamily="18" charset="0"/>
            </a:endParaRPr>
          </a:p>
          <a:p>
            <a:pPr algn="just"/>
            <a:endParaRPr lang="en-US" dirty="0">
              <a:latin typeface="Bell MT" panose="02020503060305020303" pitchFamily="18" charset="0"/>
            </a:endParaRPr>
          </a:p>
        </p:txBody>
      </p:sp>
    </p:spTree>
    <p:extLst>
      <p:ext uri="{BB962C8B-B14F-4D97-AF65-F5344CB8AC3E}">
        <p14:creationId xmlns:p14="http://schemas.microsoft.com/office/powerpoint/2010/main" val="122179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about Uganda</a:t>
            </a:r>
          </a:p>
        </p:txBody>
      </p:sp>
      <p:pic>
        <p:nvPicPr>
          <p:cNvPr id="10" name="Picture 9">
            <a:extLst>
              <a:ext uri="{FF2B5EF4-FFF2-40B4-BE49-F238E27FC236}">
                <a16:creationId xmlns:a16="http://schemas.microsoft.com/office/drawing/2014/main" xmlns="" id="{E6920F33-908E-2D4E-A7BC-4FBED0F856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a:xfrm>
            <a:off x="1886672" y="1469985"/>
            <a:ext cx="9467127" cy="4706978"/>
          </a:xfrm>
        </p:spPr>
        <p:txBody>
          <a:bodyPr>
            <a:normAutofit/>
          </a:bodyPr>
          <a:lstStyle/>
          <a:p>
            <a:r>
              <a:rPr lang="en-US" dirty="0">
                <a:latin typeface="Bell MT" panose="02020503060305020303" pitchFamily="18" charset="0"/>
              </a:rPr>
              <a:t>Country name:			Republic of Uganda</a:t>
            </a:r>
          </a:p>
          <a:p>
            <a:r>
              <a:rPr lang="en-US" dirty="0">
                <a:latin typeface="Bell MT" panose="02020503060305020303" pitchFamily="18" charset="0"/>
              </a:rPr>
              <a:t>Location:				East Africa</a:t>
            </a:r>
          </a:p>
          <a:p>
            <a:r>
              <a:rPr lang="en-US" dirty="0">
                <a:latin typeface="Bell MT" panose="02020503060305020303" pitchFamily="18" charset="0"/>
              </a:rPr>
              <a:t>Capital City:			Kampala</a:t>
            </a:r>
          </a:p>
          <a:p>
            <a:r>
              <a:rPr lang="en-US" dirty="0">
                <a:latin typeface="Bell MT" panose="02020503060305020303" pitchFamily="18" charset="0"/>
              </a:rPr>
              <a:t>Population:			Approx. 40 million</a:t>
            </a:r>
          </a:p>
          <a:p>
            <a:r>
              <a:rPr lang="en-US" dirty="0">
                <a:latin typeface="Bell MT" panose="02020503060305020303" pitchFamily="18" charset="0"/>
              </a:rPr>
              <a:t>Independence:			9 October 1962</a:t>
            </a:r>
          </a:p>
          <a:p>
            <a:r>
              <a:rPr lang="en-US" dirty="0">
                <a:latin typeface="Bell MT" panose="02020503060305020303" pitchFamily="18" charset="0"/>
              </a:rPr>
              <a:t>Main languages spoken:	English, Swahili and </a:t>
            </a:r>
            <a:r>
              <a:rPr lang="en-US" dirty="0" err="1">
                <a:latin typeface="Bell MT" panose="02020503060305020303" pitchFamily="18" charset="0"/>
              </a:rPr>
              <a:t>Luganda</a:t>
            </a:r>
            <a:endParaRPr lang="en-US" dirty="0">
              <a:latin typeface="Bell MT" panose="02020503060305020303" pitchFamily="18" charset="0"/>
            </a:endParaRPr>
          </a:p>
          <a:p>
            <a:r>
              <a:rPr lang="en-US" dirty="0">
                <a:latin typeface="Bell MT" panose="02020503060305020303" pitchFamily="18" charset="0"/>
              </a:rPr>
              <a:t>Main exports:			Coffee and Fish</a:t>
            </a:r>
          </a:p>
          <a:p>
            <a:r>
              <a:rPr lang="en-US" dirty="0">
                <a:latin typeface="Bell MT" panose="02020503060305020303" pitchFamily="18" charset="0"/>
              </a:rPr>
              <a:t>Others:				</a:t>
            </a:r>
            <a:r>
              <a:rPr lang="en-US" dirty="0" smtClean="0">
                <a:latin typeface="Bell MT" panose="02020503060305020303" pitchFamily="18" charset="0"/>
              </a:rPr>
              <a:t>Equator </a:t>
            </a:r>
            <a:r>
              <a:rPr lang="en-US" dirty="0">
                <a:latin typeface="Bell MT" panose="02020503060305020303" pitchFamily="18" charset="0"/>
              </a:rPr>
              <a:t>crosses Uganda at </a:t>
            </a:r>
            <a:r>
              <a:rPr lang="en-US" dirty="0" smtClean="0">
                <a:latin typeface="Bell MT" panose="02020503060305020303" pitchFamily="18" charset="0"/>
              </a:rPr>
              <a:t>						</a:t>
            </a:r>
            <a:r>
              <a:rPr lang="en-US" dirty="0" err="1" smtClean="0">
                <a:latin typeface="Bell MT" panose="02020503060305020303" pitchFamily="18" charset="0"/>
              </a:rPr>
              <a:t>Kayabwe</a:t>
            </a:r>
            <a:endParaRPr lang="en-US" dirty="0">
              <a:latin typeface="Bell MT" panose="02020503060305020303" pitchFamily="18" charset="0"/>
            </a:endParaRPr>
          </a:p>
        </p:txBody>
      </p:sp>
    </p:spTree>
    <p:extLst>
      <p:ext uri="{BB962C8B-B14F-4D97-AF65-F5344CB8AC3E}">
        <p14:creationId xmlns:p14="http://schemas.microsoft.com/office/powerpoint/2010/main" val="657078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Accessing recorded proceedings</a:t>
            </a:r>
            <a:r>
              <a:rPr lang="en-US" dirty="0"/>
              <a:t/>
            </a:r>
            <a:br>
              <a:rPr lang="en-US" dirty="0"/>
            </a:br>
            <a:endParaRPr lang="en-US" dirty="0"/>
          </a:p>
        </p:txBody>
      </p:sp>
      <p:pic>
        <p:nvPicPr>
          <p:cNvPr id="5" name="Picture 4">
            <a:extLst>
              <a:ext uri="{FF2B5EF4-FFF2-40B4-BE49-F238E27FC236}">
                <a16:creationId xmlns:a16="http://schemas.microsoft.com/office/drawing/2014/main" xmlns="" id="{F18F42D3-49C0-CE47-98B9-E5FC0F498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fontScale="85000" lnSpcReduction="10000"/>
          </a:bodyPr>
          <a:lstStyle/>
          <a:p>
            <a:pPr algn="just">
              <a:lnSpc>
                <a:spcPct val="160000"/>
              </a:lnSpc>
            </a:pPr>
            <a:r>
              <a:rPr lang="en-US" dirty="0">
                <a:latin typeface="Bell MT" panose="02020503060305020303" pitchFamily="18" charset="0"/>
              </a:rPr>
              <a:t>Prior the department had an in-built folder called local Chamber. </a:t>
            </a:r>
          </a:p>
          <a:p>
            <a:pPr algn="just">
              <a:lnSpc>
                <a:spcPct val="160000"/>
              </a:lnSpc>
            </a:pPr>
            <a:r>
              <a:rPr lang="en-US" dirty="0">
                <a:latin typeface="Bell MT" panose="02020503060305020303" pitchFamily="18" charset="0"/>
              </a:rPr>
              <a:t>The Chamber folder housed all the audio records proceedings of the House. And editors would only access it while in their offices.</a:t>
            </a:r>
          </a:p>
          <a:p>
            <a:pPr algn="just">
              <a:lnSpc>
                <a:spcPct val="160000"/>
              </a:lnSpc>
            </a:pPr>
            <a:r>
              <a:rPr lang="en-US" dirty="0">
                <a:latin typeface="Bell MT" panose="02020503060305020303" pitchFamily="18" charset="0"/>
              </a:rPr>
              <a:t>However, when the Pandemic struck, this folder was rendered useless. And so, what was the alternative? </a:t>
            </a:r>
          </a:p>
          <a:p>
            <a:pPr algn="just">
              <a:lnSpc>
                <a:spcPct val="160000"/>
              </a:lnSpc>
            </a:pPr>
            <a:r>
              <a:rPr lang="en-US" dirty="0">
                <a:latin typeface="Bell MT" panose="02020503060305020303" pitchFamily="18" charset="0"/>
              </a:rPr>
              <a:t>The management of the department worked with our broadcast engineers and the IT department to find an alternative platform. </a:t>
            </a:r>
          </a:p>
          <a:p>
            <a:pPr algn="just">
              <a:lnSpc>
                <a:spcPct val="160000"/>
              </a:lnSpc>
            </a:pPr>
            <a:endParaRPr lang="en-US" dirty="0">
              <a:latin typeface="Bell MT" panose="02020503060305020303" pitchFamily="18" charset="0"/>
            </a:endParaRPr>
          </a:p>
        </p:txBody>
      </p:sp>
    </p:spTree>
    <p:extLst>
      <p:ext uri="{BB962C8B-B14F-4D97-AF65-F5344CB8AC3E}">
        <p14:creationId xmlns:p14="http://schemas.microsoft.com/office/powerpoint/2010/main" val="68557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A495051E-3428-7644-8A86-4175380D1D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fontScale="85000" lnSpcReduction="20000"/>
          </a:bodyPr>
          <a:lstStyle/>
          <a:p>
            <a:pPr algn="just">
              <a:lnSpc>
                <a:spcPct val="150000"/>
              </a:lnSpc>
            </a:pPr>
            <a:r>
              <a:rPr lang="en-US" dirty="0">
                <a:latin typeface="Bell MT" panose="02020503060305020303" pitchFamily="18" charset="0"/>
              </a:rPr>
              <a:t>Eventually, a virtual Google drive that is a replica of our local Chamber drive where audio recordings (what we call Takes) were and are still being posted for all editors to access, was created. This was to ensure an uninterrupted work flow.  </a:t>
            </a:r>
          </a:p>
          <a:p>
            <a:pPr algn="just">
              <a:lnSpc>
                <a:spcPct val="150000"/>
              </a:lnSpc>
            </a:pPr>
            <a:endParaRPr lang="en-US" dirty="0">
              <a:latin typeface="Bell MT" panose="02020503060305020303" pitchFamily="18" charset="0"/>
            </a:endParaRPr>
          </a:p>
          <a:p>
            <a:pPr algn="just">
              <a:lnSpc>
                <a:spcPct val="150000"/>
              </a:lnSpc>
            </a:pPr>
            <a:r>
              <a:rPr lang="en-US" dirty="0">
                <a:latin typeface="Bell MT" panose="02020503060305020303" pitchFamily="18" charset="0"/>
              </a:rPr>
              <a:t>Subsequently, all editors were mapped onto that Google account, each having an account created for them. The infrastructure still exists; we still effectively utilise it.</a:t>
            </a:r>
          </a:p>
          <a:p>
            <a:pPr marL="0" indent="0" algn="just">
              <a:lnSpc>
                <a:spcPct val="150000"/>
              </a:lnSpc>
              <a:buNone/>
            </a:pPr>
            <a:r>
              <a:rPr lang="en-US" dirty="0">
                <a:latin typeface="Bell MT" panose="02020503060305020303" pitchFamily="18" charset="0"/>
              </a:rPr>
              <a:t> </a:t>
            </a:r>
          </a:p>
          <a:p>
            <a:endParaRPr lang="en-US" dirty="0">
              <a:latin typeface="Bell MT" panose="02020503060305020303" pitchFamily="18" charset="0"/>
            </a:endParaRPr>
          </a:p>
        </p:txBody>
      </p:sp>
    </p:spTree>
    <p:extLst>
      <p:ext uri="{BB962C8B-B14F-4D97-AF65-F5344CB8AC3E}">
        <p14:creationId xmlns:p14="http://schemas.microsoft.com/office/powerpoint/2010/main" val="3161501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17570E87-C996-CD4B-93FF-7CA729C797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lstStyle/>
          <a:p>
            <a:pPr algn="just">
              <a:lnSpc>
                <a:spcPct val="150000"/>
              </a:lnSpc>
            </a:pPr>
            <a:r>
              <a:rPr lang="en-US" dirty="0">
                <a:latin typeface="Bell MT" panose="02020503060305020303" pitchFamily="18" charset="0"/>
              </a:rPr>
              <a:t>However, working from home meant that editors had to have access to the internet. So, then what happened? </a:t>
            </a:r>
          </a:p>
          <a:p>
            <a:pPr algn="just">
              <a:lnSpc>
                <a:spcPct val="150000"/>
              </a:lnSpc>
            </a:pPr>
            <a:r>
              <a:rPr lang="en-US" dirty="0">
                <a:latin typeface="Bell MT" panose="02020503060305020303" pitchFamily="18" charset="0"/>
              </a:rPr>
              <a:t>The Editor of Hansard, </a:t>
            </a:r>
            <a:r>
              <a:rPr lang="en-US" dirty="0" err="1">
                <a:latin typeface="Bell MT" panose="02020503060305020303" pitchFamily="18" charset="0"/>
              </a:rPr>
              <a:t>Mr</a:t>
            </a:r>
            <a:r>
              <a:rPr lang="en-US" dirty="0">
                <a:latin typeface="Bell MT" panose="02020503060305020303" pitchFamily="18" charset="0"/>
              </a:rPr>
              <a:t> Andrew Walube, working with the IT Department, again, procured </a:t>
            </a:r>
            <a:r>
              <a:rPr lang="en-US" dirty="0" err="1">
                <a:latin typeface="Bell MT" panose="02020503060305020303" pitchFamily="18" charset="0"/>
              </a:rPr>
              <a:t>MiFi</a:t>
            </a:r>
            <a:r>
              <a:rPr lang="en-US" dirty="0">
                <a:latin typeface="Bell MT" panose="02020503060305020303" pitchFamily="18" charset="0"/>
              </a:rPr>
              <a:t> internet devices and provided internet data to each editor to access work virtually from the comfort of their homes. This has since stopped.</a:t>
            </a:r>
          </a:p>
          <a:p>
            <a:pPr algn="just">
              <a:lnSpc>
                <a:spcPct val="150000"/>
              </a:lnSpc>
            </a:pPr>
            <a:endParaRPr lang="en-US" dirty="0">
              <a:latin typeface="Bell MT" panose="02020503060305020303" pitchFamily="18" charset="0"/>
            </a:endParaRPr>
          </a:p>
        </p:txBody>
      </p:sp>
    </p:spTree>
    <p:extLst>
      <p:ext uri="{BB962C8B-B14F-4D97-AF65-F5344CB8AC3E}">
        <p14:creationId xmlns:p14="http://schemas.microsoft.com/office/powerpoint/2010/main" val="1582146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332CD19B-F992-E74F-8DA6-C026A794F3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lstStyle/>
          <a:p>
            <a:pPr algn="just">
              <a:lnSpc>
                <a:spcPct val="150000"/>
              </a:lnSpc>
            </a:pPr>
            <a:r>
              <a:rPr lang="en-US" dirty="0">
                <a:latin typeface="Bell MT" panose="02020503060305020303" pitchFamily="18" charset="0"/>
              </a:rPr>
              <a:t>Transcribing and editing happened in the editors’ homes. </a:t>
            </a:r>
          </a:p>
          <a:p>
            <a:pPr algn="just">
              <a:lnSpc>
                <a:spcPct val="150000"/>
              </a:lnSpc>
            </a:pPr>
            <a:r>
              <a:rPr lang="en-US" dirty="0">
                <a:latin typeface="Bell MT" panose="02020503060305020303" pitchFamily="18" charset="0"/>
              </a:rPr>
              <a:t>This practice still exists to date. </a:t>
            </a:r>
          </a:p>
          <a:p>
            <a:pPr algn="just">
              <a:lnSpc>
                <a:spcPct val="150000"/>
              </a:lnSpc>
            </a:pPr>
            <a:r>
              <a:rPr lang="en-US" dirty="0">
                <a:latin typeface="Bell MT" panose="02020503060305020303" pitchFamily="18" charset="0"/>
              </a:rPr>
              <a:t>It is worth noting that this has interestingly improved our timeliness in the production of the </a:t>
            </a:r>
            <a:r>
              <a:rPr lang="en-US" i="1" dirty="0">
                <a:latin typeface="Bell MT" panose="02020503060305020303" pitchFamily="18" charset="0"/>
              </a:rPr>
              <a:t>Hansard, </a:t>
            </a:r>
            <a:r>
              <a:rPr lang="en-US" dirty="0">
                <a:latin typeface="Bell MT" panose="02020503060305020303" pitchFamily="18" charset="0"/>
              </a:rPr>
              <a:t>partially because people can now work till late in their home without security risks; previously they worked till late but from office. </a:t>
            </a:r>
          </a:p>
          <a:p>
            <a:pPr algn="just">
              <a:lnSpc>
                <a:spcPct val="150000"/>
              </a:lnSpc>
            </a:pPr>
            <a:endParaRPr lang="en-US" dirty="0">
              <a:latin typeface="Bell MT" panose="02020503060305020303" pitchFamily="18" charset="0"/>
            </a:endParaRPr>
          </a:p>
          <a:p>
            <a:endParaRPr lang="en-US" dirty="0">
              <a:latin typeface="Bell MT" panose="02020503060305020303" pitchFamily="18" charset="0"/>
            </a:endParaRPr>
          </a:p>
        </p:txBody>
      </p:sp>
    </p:spTree>
    <p:extLst>
      <p:ext uri="{BB962C8B-B14F-4D97-AF65-F5344CB8AC3E}">
        <p14:creationId xmlns:p14="http://schemas.microsoft.com/office/powerpoint/2010/main" val="927387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F0F53EAF-554D-704F-95B6-C0CDA0E752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fontScale="85000" lnSpcReduction="10000"/>
          </a:bodyPr>
          <a:lstStyle/>
          <a:p>
            <a:pPr marL="0" indent="0">
              <a:buNone/>
            </a:pPr>
            <a:endParaRPr lang="en-US" dirty="0">
              <a:latin typeface="Bell MT" panose="02020503060305020303" pitchFamily="18" charset="0"/>
            </a:endParaRPr>
          </a:p>
          <a:p>
            <a:pPr algn="just">
              <a:lnSpc>
                <a:spcPct val="150000"/>
              </a:lnSpc>
            </a:pPr>
            <a:r>
              <a:rPr lang="en-US" dirty="0">
                <a:latin typeface="Bell MT" panose="02020503060305020303" pitchFamily="18" charset="0"/>
              </a:rPr>
              <a:t>We had to adjust our minds to a virtual working space though still ensuring we remain as a family. </a:t>
            </a:r>
          </a:p>
          <a:p>
            <a:pPr algn="just">
              <a:lnSpc>
                <a:spcPct val="150000"/>
              </a:lnSpc>
            </a:pPr>
            <a:r>
              <a:rPr lang="en-US" dirty="0">
                <a:latin typeface="Bell MT" panose="02020503060305020303" pitchFamily="18" charset="0"/>
              </a:rPr>
              <a:t>We created a vibrant social media platform that we use for both official posts and sharing other interesting information on a number of issues. </a:t>
            </a:r>
          </a:p>
          <a:p>
            <a:pPr algn="just">
              <a:lnSpc>
                <a:spcPct val="150000"/>
              </a:lnSpc>
            </a:pPr>
            <a:r>
              <a:rPr lang="en-US" dirty="0">
                <a:latin typeface="Bell MT" panose="02020503060305020303" pitchFamily="18" charset="0"/>
              </a:rPr>
              <a:t>For example, during the </a:t>
            </a:r>
            <a:r>
              <a:rPr lang="en-US" dirty="0" err="1">
                <a:latin typeface="Bell MT" panose="02020503060305020303" pitchFamily="18" charset="0"/>
              </a:rPr>
              <a:t>Covid</a:t>
            </a:r>
            <a:r>
              <a:rPr lang="en-US" dirty="0">
                <a:latin typeface="Bell MT" panose="02020503060305020303" pitchFamily="18" charset="0"/>
              </a:rPr>
              <a:t> times we celebrated our birthdays on that </a:t>
            </a:r>
            <a:r>
              <a:rPr lang="en-US" dirty="0" err="1">
                <a:latin typeface="Bell MT" panose="02020503060305020303" pitchFamily="18" charset="0"/>
              </a:rPr>
              <a:t>WhatsApp</a:t>
            </a:r>
            <a:r>
              <a:rPr lang="en-US" dirty="0">
                <a:latin typeface="Bell MT" panose="02020503060305020303" pitchFamily="18" charset="0"/>
              </a:rPr>
              <a:t> platform, and convinced ourselves that we have shared a cake; keeping the Hansard family together.  </a:t>
            </a:r>
          </a:p>
          <a:p>
            <a:endParaRPr lang="en-US" dirty="0">
              <a:latin typeface="Bell MT" panose="02020503060305020303" pitchFamily="18" charset="0"/>
            </a:endParaRPr>
          </a:p>
        </p:txBody>
      </p:sp>
    </p:spTree>
    <p:extLst>
      <p:ext uri="{BB962C8B-B14F-4D97-AF65-F5344CB8AC3E}">
        <p14:creationId xmlns:p14="http://schemas.microsoft.com/office/powerpoint/2010/main" val="1098849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Institutional changes</a:t>
            </a:r>
          </a:p>
        </p:txBody>
      </p:sp>
      <p:pic>
        <p:nvPicPr>
          <p:cNvPr id="5" name="Picture 4">
            <a:extLst>
              <a:ext uri="{FF2B5EF4-FFF2-40B4-BE49-F238E27FC236}">
                <a16:creationId xmlns:a16="http://schemas.microsoft.com/office/drawing/2014/main" xmlns="" id="{D29895EF-E47A-3047-B103-35F1CF639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a:bodyPr>
          <a:lstStyle/>
          <a:p>
            <a:pPr algn="just">
              <a:lnSpc>
                <a:spcPct val="150000"/>
              </a:lnSpc>
            </a:pPr>
            <a:r>
              <a:rPr lang="en-US" dirty="0">
                <a:latin typeface="Bell MT" panose="02020503060305020303" pitchFamily="18" charset="0"/>
              </a:rPr>
              <a:t>At institutional level, a number of things changed; the institution continues to operate that way. </a:t>
            </a:r>
          </a:p>
          <a:p>
            <a:pPr algn="just">
              <a:lnSpc>
                <a:spcPct val="150000"/>
              </a:lnSpc>
            </a:pPr>
            <a:r>
              <a:rPr lang="en-US" dirty="0">
                <a:latin typeface="Bell MT" panose="02020503060305020303" pitchFamily="18" charset="0"/>
              </a:rPr>
              <a:t>First, an amendment was effected to the Rules of Procedure of Parliament to cater for a hybrid parliamentary sitting. This still </a:t>
            </a:r>
            <a:r>
              <a:rPr lang="en-US" dirty="0" smtClean="0">
                <a:latin typeface="Bell MT" panose="02020503060305020303" pitchFamily="18" charset="0"/>
              </a:rPr>
              <a:t>applies </a:t>
            </a:r>
            <a:r>
              <a:rPr lang="en-US" dirty="0">
                <a:latin typeface="Bell MT" panose="02020503060305020303" pitchFamily="18" charset="0"/>
              </a:rPr>
              <a:t>to both plenary and committee sittings.</a:t>
            </a:r>
          </a:p>
        </p:txBody>
      </p:sp>
    </p:spTree>
    <p:extLst>
      <p:ext uri="{BB962C8B-B14F-4D97-AF65-F5344CB8AC3E}">
        <p14:creationId xmlns:p14="http://schemas.microsoft.com/office/powerpoint/2010/main" val="4256968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DA7DD2E0-6C1C-0841-A157-62FE2D8A60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a:bodyPr>
          <a:lstStyle/>
          <a:p>
            <a:pPr algn="just">
              <a:lnSpc>
                <a:spcPct val="150000"/>
              </a:lnSpc>
            </a:pPr>
            <a:r>
              <a:rPr lang="en-US" dirty="0">
                <a:latin typeface="Bell MT" panose="02020503060305020303" pitchFamily="18" charset="0"/>
              </a:rPr>
              <a:t>Plenary sittings were shifted from the Chamber to the Conference Hall and later, to a tent pitched in the parking yard. </a:t>
            </a:r>
          </a:p>
          <a:p>
            <a:pPr algn="just">
              <a:lnSpc>
                <a:spcPct val="150000"/>
              </a:lnSpc>
            </a:pPr>
            <a:r>
              <a:rPr lang="en-US" dirty="0">
                <a:latin typeface="Bell MT" panose="02020503060305020303" pitchFamily="18" charset="0"/>
              </a:rPr>
              <a:t>This was intended to comply with the social distancing guidelines issued by both World Health </a:t>
            </a:r>
            <a:r>
              <a:rPr lang="en-US" dirty="0" err="1">
                <a:latin typeface="Bell MT" panose="02020503060305020303" pitchFamily="18" charset="0"/>
              </a:rPr>
              <a:t>Organisation</a:t>
            </a:r>
            <a:r>
              <a:rPr lang="en-US" dirty="0">
                <a:latin typeface="Bell MT" panose="02020503060305020303" pitchFamily="18" charset="0"/>
              </a:rPr>
              <a:t> and Ministry of Health of Uganda. </a:t>
            </a:r>
          </a:p>
          <a:p>
            <a:pPr algn="just">
              <a:lnSpc>
                <a:spcPct val="150000"/>
              </a:lnSpc>
            </a:pPr>
            <a:r>
              <a:rPr lang="en-US" dirty="0">
                <a:latin typeface="Bell MT" panose="02020503060305020303" pitchFamily="18" charset="0"/>
              </a:rPr>
              <a:t>The sittings have since been returned to the Chamber though.</a:t>
            </a:r>
          </a:p>
          <a:p>
            <a:pPr algn="just">
              <a:lnSpc>
                <a:spcPct val="150000"/>
              </a:lnSpc>
            </a:pPr>
            <a:endParaRPr lang="en-US" dirty="0"/>
          </a:p>
        </p:txBody>
      </p:sp>
    </p:spTree>
    <p:extLst>
      <p:ext uri="{BB962C8B-B14F-4D97-AF65-F5344CB8AC3E}">
        <p14:creationId xmlns:p14="http://schemas.microsoft.com/office/powerpoint/2010/main" val="1658628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C41FDDB2-9DF2-3A4E-9396-255C454C24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a:bodyPr>
          <a:lstStyle/>
          <a:p>
            <a:pPr algn="just">
              <a:lnSpc>
                <a:spcPct val="150000"/>
              </a:lnSpc>
            </a:pPr>
            <a:r>
              <a:rPr lang="en-US" dirty="0">
                <a:latin typeface="Bell MT" panose="02020503060305020303" pitchFamily="18" charset="0"/>
              </a:rPr>
              <a:t>While staff presence was scaled down to decongest the parliamentary building </a:t>
            </a:r>
            <a:r>
              <a:rPr lang="en-US" i="1" dirty="0">
                <a:latin typeface="Bell MT" panose="02020503060305020303" pitchFamily="18" charset="0"/>
              </a:rPr>
              <a:t>Hansard</a:t>
            </a:r>
            <a:r>
              <a:rPr lang="en-US" dirty="0">
                <a:latin typeface="Bell MT" panose="02020503060305020303" pitchFamily="18" charset="0"/>
              </a:rPr>
              <a:t> editors were categorized as critical staff of the institution; their presence was supposed to be more often. </a:t>
            </a:r>
          </a:p>
          <a:p>
            <a:pPr algn="just">
              <a:lnSpc>
                <a:spcPct val="150000"/>
              </a:lnSpc>
            </a:pPr>
            <a:r>
              <a:rPr lang="en-US" dirty="0">
                <a:latin typeface="Bell MT" panose="02020503060305020303" pitchFamily="18" charset="0"/>
              </a:rPr>
              <a:t>Before we had a clock-in machine for staff to report their arrival at work. This went with the Covid-19 situation.</a:t>
            </a:r>
          </a:p>
          <a:p>
            <a:pPr algn="just">
              <a:lnSpc>
                <a:spcPct val="150000"/>
              </a:lnSpc>
            </a:pPr>
            <a:endParaRPr lang="en-US" dirty="0">
              <a:latin typeface="Bell MT" panose="02020503060305020303" pitchFamily="18" charset="0"/>
            </a:endParaRPr>
          </a:p>
        </p:txBody>
      </p:sp>
    </p:spTree>
    <p:extLst>
      <p:ext uri="{BB962C8B-B14F-4D97-AF65-F5344CB8AC3E}">
        <p14:creationId xmlns:p14="http://schemas.microsoft.com/office/powerpoint/2010/main" val="904316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5" name="Picture 4">
            <a:extLst>
              <a:ext uri="{FF2B5EF4-FFF2-40B4-BE49-F238E27FC236}">
                <a16:creationId xmlns:a16="http://schemas.microsoft.com/office/drawing/2014/main" xmlns="" id="{2C3FA7F3-FB0B-7E48-ACE5-922E6C0ED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lstStyle/>
          <a:p>
            <a:r>
              <a:rPr lang="en-US" dirty="0">
                <a:latin typeface="Bell MT" panose="02020503060305020303" pitchFamily="18" charset="0"/>
              </a:rPr>
              <a:t>Virtual meetings for staff still going on.</a:t>
            </a:r>
          </a:p>
          <a:p>
            <a:endParaRPr lang="en-US" dirty="0">
              <a:latin typeface="Bell MT" panose="02020503060305020303" pitchFamily="18" charset="0"/>
            </a:endParaRPr>
          </a:p>
          <a:p>
            <a:r>
              <a:rPr lang="en-US" dirty="0">
                <a:latin typeface="Bell MT" panose="02020503060305020303" pitchFamily="18" charset="0"/>
              </a:rPr>
              <a:t>We still maintain one editor in the chamber to take the log and other important notes.</a:t>
            </a:r>
          </a:p>
          <a:p>
            <a:endParaRPr lang="en-US" dirty="0">
              <a:latin typeface="Bell MT" panose="02020503060305020303" pitchFamily="18" charset="0"/>
            </a:endParaRPr>
          </a:p>
        </p:txBody>
      </p:sp>
    </p:spTree>
    <p:extLst>
      <p:ext uri="{BB962C8B-B14F-4D97-AF65-F5344CB8AC3E}">
        <p14:creationId xmlns:p14="http://schemas.microsoft.com/office/powerpoint/2010/main" val="1166060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xmlns="" id="{13098FC1-413F-3A40-9A74-EB1A07C4C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a:bodyPr>
          <a:lstStyle/>
          <a:p>
            <a:pPr algn="just">
              <a:lnSpc>
                <a:spcPct val="150000"/>
              </a:lnSpc>
            </a:pPr>
            <a:r>
              <a:rPr lang="en-US" dirty="0">
                <a:latin typeface="Bell MT" panose="02020503060305020303" pitchFamily="18" charset="0"/>
              </a:rPr>
              <a:t>Ladies and gentlemen, allow </a:t>
            </a:r>
            <a:r>
              <a:rPr lang="en-US" dirty="0" smtClean="0">
                <a:latin typeface="Bell MT" panose="02020503060305020303" pitchFamily="18" charset="0"/>
              </a:rPr>
              <a:t>me take </a:t>
            </a:r>
            <a:r>
              <a:rPr lang="en-US" dirty="0">
                <a:latin typeface="Bell MT" panose="02020503060305020303" pitchFamily="18" charset="0"/>
              </a:rPr>
              <a:t>this opportunity to thank </a:t>
            </a:r>
            <a:r>
              <a:rPr lang="en-US" dirty="0" err="1">
                <a:latin typeface="Bell MT" panose="02020503060305020303" pitchFamily="18" charset="0"/>
              </a:rPr>
              <a:t>Mr</a:t>
            </a:r>
            <a:r>
              <a:rPr lang="en-US" dirty="0">
                <a:latin typeface="Bell MT" panose="02020503060305020303" pitchFamily="18" charset="0"/>
              </a:rPr>
              <a:t> John Vice, the President of CHEA International, first for leading the team in organising this </a:t>
            </a:r>
            <a:r>
              <a:rPr lang="en-US" dirty="0" smtClean="0">
                <a:latin typeface="Bell MT" panose="02020503060305020303" pitchFamily="18" charset="0"/>
              </a:rPr>
              <a:t>year’s </a:t>
            </a:r>
            <a:r>
              <a:rPr lang="en-US" dirty="0">
                <a:latin typeface="Bell MT" panose="02020503060305020303" pitchFamily="18" charset="0"/>
              </a:rPr>
              <a:t>conference. </a:t>
            </a:r>
          </a:p>
          <a:p>
            <a:pPr algn="just">
              <a:lnSpc>
                <a:spcPct val="150000"/>
              </a:lnSpc>
            </a:pPr>
            <a:r>
              <a:rPr lang="en-US" dirty="0">
                <a:latin typeface="Bell MT" panose="02020503060305020303" pitchFamily="18" charset="0"/>
              </a:rPr>
              <a:t>My sincere thanks to the Conference coordinators, Joanna, Sara, Rowlands and the entire team that actively worked to put up this conference.</a:t>
            </a:r>
          </a:p>
        </p:txBody>
      </p:sp>
    </p:spTree>
    <p:extLst>
      <p:ext uri="{BB962C8B-B14F-4D97-AF65-F5344CB8AC3E}">
        <p14:creationId xmlns:p14="http://schemas.microsoft.com/office/powerpoint/2010/main" val="108961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Brief background about the Parliament of Uganda</a:t>
            </a:r>
            <a:r>
              <a:rPr lang="en-US" dirty="0"/>
              <a:t/>
            </a:r>
            <a:br>
              <a:rPr lang="en-US" dirty="0"/>
            </a:br>
            <a:endParaRPr lang="en-US" dirty="0"/>
          </a:p>
        </p:txBody>
      </p:sp>
      <p:pic>
        <p:nvPicPr>
          <p:cNvPr id="4" name="Picture 3">
            <a:extLst>
              <a:ext uri="{FF2B5EF4-FFF2-40B4-BE49-F238E27FC236}">
                <a16:creationId xmlns:a16="http://schemas.microsoft.com/office/drawing/2014/main" xmlns="" id="{DF196825-7017-E340-BA96-6F58F80B98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5" name="Content Placeholder 4"/>
          <p:cNvSpPr>
            <a:spLocks noGrp="1"/>
          </p:cNvSpPr>
          <p:nvPr>
            <p:ph idx="1"/>
          </p:nvPr>
        </p:nvSpPr>
        <p:spPr>
          <a:xfrm>
            <a:off x="2013994" y="1551008"/>
            <a:ext cx="9339805" cy="4625955"/>
          </a:xfrm>
        </p:spPr>
        <p:txBody>
          <a:bodyPr>
            <a:normAutofit fontScale="85000" lnSpcReduction="10000"/>
          </a:bodyPr>
          <a:lstStyle/>
          <a:p>
            <a:pPr algn="just" fontAlgn="base">
              <a:lnSpc>
                <a:spcPct val="150000"/>
              </a:lnSpc>
            </a:pPr>
            <a:r>
              <a:rPr lang="en-US" dirty="0">
                <a:latin typeface="Bell MT" panose="02020503060305020303" pitchFamily="18" charset="0"/>
              </a:rPr>
              <a:t>The first elements of a legislative organ in Uganda can be traced to as far back as 1888 when the then Imperial British East African Company (IBEACO) started some kind of administration in Uganda. </a:t>
            </a:r>
          </a:p>
          <a:p>
            <a:pPr algn="just" fontAlgn="base">
              <a:lnSpc>
                <a:spcPct val="150000"/>
              </a:lnSpc>
            </a:pPr>
            <a:endParaRPr lang="en-US" dirty="0">
              <a:latin typeface="Bell MT" panose="02020503060305020303" pitchFamily="18" charset="0"/>
            </a:endParaRPr>
          </a:p>
          <a:p>
            <a:pPr algn="just" fontAlgn="base">
              <a:lnSpc>
                <a:spcPct val="150000"/>
              </a:lnSpc>
            </a:pPr>
            <a:r>
              <a:rPr lang="en-US" dirty="0">
                <a:latin typeface="Bell MT" panose="02020503060305020303" pitchFamily="18" charset="0"/>
              </a:rPr>
              <a:t>Its purpose was to undertake the duties of general administration, imposition and collection of taxes and administration of justice in areas under its control on behalf of the British Crown.</a:t>
            </a:r>
          </a:p>
          <a:p>
            <a:pPr algn="just">
              <a:lnSpc>
                <a:spcPct val="150000"/>
              </a:lnSpc>
            </a:pPr>
            <a:endParaRPr lang="en-US" dirty="0">
              <a:latin typeface="Bell MT" panose="02020503060305020303" pitchFamily="18" charset="0"/>
            </a:endParaRPr>
          </a:p>
        </p:txBody>
      </p:sp>
    </p:spTree>
    <p:extLst>
      <p:ext uri="{BB962C8B-B14F-4D97-AF65-F5344CB8AC3E}">
        <p14:creationId xmlns:p14="http://schemas.microsoft.com/office/powerpoint/2010/main" val="494997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885D6B5C-DE5F-A44B-BD63-AF67F925A9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fontScale="92500" lnSpcReduction="10000"/>
          </a:bodyPr>
          <a:lstStyle/>
          <a:p>
            <a:pPr algn="just">
              <a:lnSpc>
                <a:spcPct val="150000"/>
              </a:lnSpc>
            </a:pPr>
            <a:r>
              <a:rPr lang="en-US" dirty="0">
                <a:latin typeface="Bell MT" panose="02020503060305020303" pitchFamily="18" charset="0"/>
              </a:rPr>
              <a:t>Many thanks to all the speakers at this conference. Thank you for the presentations; we have </a:t>
            </a:r>
            <a:r>
              <a:rPr lang="en-US" dirty="0" smtClean="0">
                <a:latin typeface="Bell MT" panose="02020503060305020303" pitchFamily="18" charset="0"/>
              </a:rPr>
              <a:t>learnt </a:t>
            </a:r>
            <a:r>
              <a:rPr lang="en-US" dirty="0">
                <a:latin typeface="Bell MT" panose="02020503060305020303" pitchFamily="18" charset="0"/>
              </a:rPr>
              <a:t>and expect to learn a lot.</a:t>
            </a:r>
          </a:p>
          <a:p>
            <a:pPr algn="just">
              <a:lnSpc>
                <a:spcPct val="150000"/>
              </a:lnSpc>
            </a:pPr>
            <a:r>
              <a:rPr lang="en-US" dirty="0">
                <a:latin typeface="Bell MT" panose="02020503060305020303" pitchFamily="18" charset="0"/>
              </a:rPr>
              <a:t>And to the leadership of the </a:t>
            </a:r>
            <a:r>
              <a:rPr lang="en-US" i="1" dirty="0">
                <a:latin typeface="Bell MT" panose="02020503060305020303" pitchFamily="18" charset="0"/>
              </a:rPr>
              <a:t>Hansard</a:t>
            </a:r>
            <a:r>
              <a:rPr lang="en-US" dirty="0">
                <a:latin typeface="Bell MT" panose="02020503060305020303" pitchFamily="18" charset="0"/>
              </a:rPr>
              <a:t> Department at the Parliament of Uganda – Andrew, Moses, Esther and Helen plus colleagues here in Uganda who </a:t>
            </a:r>
            <a:r>
              <a:rPr lang="en-US" dirty="0" smtClean="0">
                <a:latin typeface="Bell MT" panose="02020503060305020303" pitchFamily="18" charset="0"/>
              </a:rPr>
              <a:t>have joined </a:t>
            </a:r>
            <a:r>
              <a:rPr lang="en-US" dirty="0">
                <a:latin typeface="Bell MT" panose="02020503060305020303" pitchFamily="18" charset="0"/>
              </a:rPr>
              <a:t>in - thank you for the support offered towards ensuring this presentation is put together and delivered to this prestigious audience. </a:t>
            </a:r>
          </a:p>
          <a:p>
            <a:pPr algn="just">
              <a:lnSpc>
                <a:spcPct val="150000"/>
              </a:lnSpc>
            </a:pPr>
            <a:endParaRPr lang="en-US" dirty="0">
              <a:latin typeface="Bell MT" panose="02020503060305020303" pitchFamily="18" charset="0"/>
            </a:endParaRPr>
          </a:p>
          <a:p>
            <a:endParaRPr lang="en-US" dirty="0"/>
          </a:p>
        </p:txBody>
      </p:sp>
    </p:spTree>
    <p:extLst>
      <p:ext uri="{BB962C8B-B14F-4D97-AF65-F5344CB8AC3E}">
        <p14:creationId xmlns:p14="http://schemas.microsoft.com/office/powerpoint/2010/main" val="1379309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47D45B98-69F2-CE42-A742-1DE219F6D9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fontScale="92500" lnSpcReduction="10000"/>
          </a:bodyPr>
          <a:lstStyle/>
          <a:p>
            <a:r>
              <a:rPr lang="en-US" dirty="0">
                <a:latin typeface="Bell MT" panose="02020503060305020303" pitchFamily="18" charset="0"/>
              </a:rPr>
              <a:t>And to the rest of the Participants, thank you for making time to this conference. </a:t>
            </a:r>
          </a:p>
          <a:p>
            <a:r>
              <a:rPr lang="en-US" dirty="0">
                <a:latin typeface="Bell MT" panose="02020503060305020303" pitchFamily="18" charset="0"/>
              </a:rPr>
              <a:t>One last quote:  </a:t>
            </a:r>
            <a:r>
              <a:rPr lang="en-US" b="1" i="1" dirty="0">
                <a:solidFill>
                  <a:srgbClr val="FF0000"/>
                </a:solidFill>
                <a:latin typeface="Bell MT" panose="02020503060305020303" pitchFamily="18" charset="0"/>
              </a:rPr>
              <a:t>(</a:t>
            </a:r>
            <a:r>
              <a:rPr lang="en-US" sz="3300" b="1" i="1" dirty="0">
                <a:solidFill>
                  <a:srgbClr val="FF0000"/>
                </a:solidFill>
                <a:latin typeface="Bell MT" panose="02020503060305020303" pitchFamily="18" charset="0"/>
              </a:rPr>
              <a:t>The ultimate measure of a man is not where he stands in moments of comfort and convenience, but where he stands at times of challenge…” (Martin Luther)</a:t>
            </a:r>
            <a:r>
              <a:rPr lang="en-US" sz="3600" dirty="0">
                <a:latin typeface="Bell MT" panose="02020503060305020303" pitchFamily="18" charset="0"/>
              </a:rPr>
              <a:t> </a:t>
            </a:r>
          </a:p>
          <a:p>
            <a:pPr marL="0" indent="0">
              <a:buNone/>
            </a:pPr>
            <a:endParaRPr lang="en-US" sz="3600" dirty="0">
              <a:latin typeface="Bell MT" panose="02020503060305020303" pitchFamily="18" charset="0"/>
            </a:endParaRPr>
          </a:p>
          <a:p>
            <a:pPr marL="0" indent="0">
              <a:buNone/>
            </a:pPr>
            <a:r>
              <a:rPr lang="en-US" sz="3600" dirty="0">
                <a:latin typeface="Bell MT" panose="02020503060305020303" pitchFamily="18" charset="0"/>
              </a:rPr>
              <a:t>I wish all of you fruitful deliberations.</a:t>
            </a:r>
          </a:p>
          <a:p>
            <a:pPr marL="0" indent="0">
              <a:buNone/>
            </a:pPr>
            <a:endParaRPr lang="en-US" sz="3300" b="1" i="1" dirty="0">
              <a:solidFill>
                <a:srgbClr val="FF0000"/>
              </a:solidFill>
              <a:latin typeface="Bell MT" panose="02020503060305020303" pitchFamily="18" charset="0"/>
            </a:endParaRPr>
          </a:p>
          <a:p>
            <a:pPr marL="0" indent="0" algn="ctr">
              <a:buNone/>
            </a:pPr>
            <a:r>
              <a:rPr lang="en-US" sz="3000" i="1" dirty="0" smtClean="0">
                <a:solidFill>
                  <a:srgbClr val="FF0000"/>
                </a:solidFill>
                <a:latin typeface="Bell MT" panose="02020503060305020303" pitchFamily="18" charset="0"/>
              </a:rPr>
              <a:t>God bless you</a:t>
            </a:r>
            <a:endParaRPr lang="en-US" sz="3000" i="1" dirty="0">
              <a:solidFill>
                <a:srgbClr val="FF0000"/>
              </a:solidFill>
              <a:latin typeface="Bell MT" panose="02020503060305020303" pitchFamily="18" charset="0"/>
            </a:endParaRPr>
          </a:p>
        </p:txBody>
      </p:sp>
    </p:spTree>
    <p:extLst>
      <p:ext uri="{BB962C8B-B14F-4D97-AF65-F5344CB8AC3E}">
        <p14:creationId xmlns:p14="http://schemas.microsoft.com/office/powerpoint/2010/main" val="499779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ACCA4D7-1316-E14E-A68B-F3B6E0882BD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88" y="-10526"/>
            <a:ext cx="12223431" cy="6868525"/>
          </a:xfrm>
        </p:spPr>
      </p:pic>
    </p:spTree>
    <p:extLst>
      <p:ext uri="{BB962C8B-B14F-4D97-AF65-F5344CB8AC3E}">
        <p14:creationId xmlns:p14="http://schemas.microsoft.com/office/powerpoint/2010/main" val="3560625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C4858E55-C738-5445-9DDA-93DC759044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fontScale="25000" lnSpcReduction="20000"/>
          </a:bodyPr>
          <a:lstStyle/>
          <a:p>
            <a:pPr algn="just" fontAlgn="base">
              <a:lnSpc>
                <a:spcPct val="150000"/>
              </a:lnSpc>
            </a:pPr>
            <a:r>
              <a:rPr lang="en-US" sz="9600" dirty="0">
                <a:latin typeface="Bell MT" panose="02020503060305020303" pitchFamily="18" charset="0"/>
              </a:rPr>
              <a:t>In 1902, the constitutional framework of the country was first outlined in the Order-in-Council. Under this Ordinance, new provisions for the administration of Uganda were made. </a:t>
            </a:r>
          </a:p>
          <a:p>
            <a:pPr algn="just" fontAlgn="base">
              <a:lnSpc>
                <a:spcPct val="150000"/>
              </a:lnSpc>
            </a:pPr>
            <a:r>
              <a:rPr lang="en-US" sz="9600" dirty="0">
                <a:latin typeface="Bell MT" panose="02020503060305020303" pitchFamily="18" charset="0"/>
              </a:rPr>
              <a:t>The law also designated the Commissioner as the official responsible for administration. </a:t>
            </a:r>
            <a:endParaRPr lang="en-US" sz="9600" dirty="0" smtClean="0">
              <a:latin typeface="Bell MT" panose="02020503060305020303" pitchFamily="18" charset="0"/>
            </a:endParaRPr>
          </a:p>
          <a:p>
            <a:pPr algn="just" fontAlgn="base">
              <a:lnSpc>
                <a:spcPct val="150000"/>
              </a:lnSpc>
            </a:pPr>
            <a:endParaRPr lang="en-US" sz="9600" dirty="0">
              <a:latin typeface="Bell MT" panose="02020503060305020303" pitchFamily="18" charset="0"/>
            </a:endParaRPr>
          </a:p>
          <a:p>
            <a:pPr algn="just" fontAlgn="base">
              <a:lnSpc>
                <a:spcPct val="150000"/>
              </a:lnSpc>
            </a:pPr>
            <a:r>
              <a:rPr lang="en-US" sz="9600" dirty="0" smtClean="0">
                <a:latin typeface="Bell MT" panose="02020503060305020303" pitchFamily="18" charset="0"/>
              </a:rPr>
              <a:t>In </a:t>
            </a:r>
            <a:r>
              <a:rPr lang="en-US" sz="9600" dirty="0">
                <a:latin typeface="Bell MT" panose="02020503060305020303" pitchFamily="18" charset="0"/>
              </a:rPr>
              <a:t>effect, the 1902 Ordinance established a system of legislation through the promulgation of personal decrees by the Commissioner, a representative of the British Crown</a:t>
            </a:r>
            <a:r>
              <a:rPr lang="en-US" sz="9600" dirty="0" smtClean="0">
                <a:latin typeface="Bell MT" panose="02020503060305020303" pitchFamily="18" charset="0"/>
              </a:rPr>
              <a:t>.</a:t>
            </a:r>
            <a:r>
              <a:rPr lang="en-US" sz="9600" dirty="0">
                <a:latin typeface="Bell MT" panose="02020503060305020303" pitchFamily="18" charset="0"/>
              </a:rPr>
              <a:t> </a:t>
            </a:r>
          </a:p>
          <a:p>
            <a:endParaRPr lang="en-US" dirty="0">
              <a:latin typeface="Bell MT" panose="02020503060305020303" pitchFamily="18" charset="0"/>
            </a:endParaRPr>
          </a:p>
        </p:txBody>
      </p:sp>
    </p:spTree>
    <p:extLst>
      <p:ext uri="{BB962C8B-B14F-4D97-AF65-F5344CB8AC3E}">
        <p14:creationId xmlns:p14="http://schemas.microsoft.com/office/powerpoint/2010/main" val="222000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CF0CB48F-57E7-CF4A-8851-70644B30CA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normAutofit fontScale="92500" lnSpcReduction="20000"/>
          </a:bodyPr>
          <a:lstStyle/>
          <a:p>
            <a:pPr algn="just" fontAlgn="base">
              <a:lnSpc>
                <a:spcPct val="150000"/>
              </a:lnSpc>
            </a:pPr>
            <a:r>
              <a:rPr lang="en-US" dirty="0">
                <a:latin typeface="Bell MT" panose="02020503060305020303" pitchFamily="18" charset="0"/>
              </a:rPr>
              <a:t>Thus a body called the Legislative Council (LEGCO) whose membership was purely European, was formed</a:t>
            </a:r>
            <a:r>
              <a:rPr lang="en-US" sz="3600" dirty="0">
                <a:latin typeface="Bell MT" panose="02020503060305020303" pitchFamily="18" charset="0"/>
              </a:rPr>
              <a:t>. </a:t>
            </a:r>
            <a:endParaRPr lang="en-US" dirty="0" smtClean="0">
              <a:latin typeface="Bell MT" panose="02020503060305020303" pitchFamily="18" charset="0"/>
            </a:endParaRPr>
          </a:p>
          <a:p>
            <a:pPr algn="just" fontAlgn="base">
              <a:lnSpc>
                <a:spcPct val="150000"/>
              </a:lnSpc>
            </a:pPr>
            <a:r>
              <a:rPr lang="en-US" dirty="0" smtClean="0">
                <a:latin typeface="Bell MT" panose="02020503060305020303" pitchFamily="18" charset="0"/>
              </a:rPr>
              <a:t>In </a:t>
            </a:r>
            <a:r>
              <a:rPr lang="en-US" dirty="0">
                <a:latin typeface="Bell MT" panose="02020503060305020303" pitchFamily="18" charset="0"/>
              </a:rPr>
              <a:t>1954, the composition of the LEGCO became 17 official members, 11 crossbench members and 28 representative members. </a:t>
            </a:r>
            <a:endParaRPr lang="en-US" dirty="0" smtClean="0">
              <a:latin typeface="Bell MT" panose="02020503060305020303" pitchFamily="18" charset="0"/>
            </a:endParaRPr>
          </a:p>
          <a:p>
            <a:pPr algn="just" fontAlgn="base">
              <a:lnSpc>
                <a:spcPct val="150000"/>
              </a:lnSpc>
            </a:pPr>
            <a:endParaRPr lang="en-US" dirty="0">
              <a:latin typeface="Bell MT" panose="02020503060305020303" pitchFamily="18" charset="0"/>
            </a:endParaRPr>
          </a:p>
          <a:p>
            <a:pPr algn="just" fontAlgn="base">
              <a:lnSpc>
                <a:spcPct val="150000"/>
              </a:lnSpc>
            </a:pPr>
            <a:r>
              <a:rPr lang="en-US" dirty="0">
                <a:latin typeface="Bell MT" panose="02020503060305020303" pitchFamily="18" charset="0"/>
              </a:rPr>
              <a:t>Of the 28 representatives, 14 were Africans, seven Europeans and seven Asians.</a:t>
            </a:r>
          </a:p>
          <a:p>
            <a:pPr marL="0" indent="0" algn="just" fontAlgn="base">
              <a:lnSpc>
                <a:spcPct val="150000"/>
              </a:lnSpc>
              <a:buNone/>
            </a:pPr>
            <a:endParaRPr lang="en-US" dirty="0">
              <a:latin typeface="Bell MT" panose="02020503060305020303" pitchFamily="18" charset="0"/>
            </a:endParaRPr>
          </a:p>
          <a:p>
            <a:pPr algn="just"/>
            <a:endParaRPr lang="en-US" dirty="0">
              <a:latin typeface="Bell MT" panose="02020503060305020303" pitchFamily="18" charset="0"/>
            </a:endParaRPr>
          </a:p>
        </p:txBody>
      </p:sp>
    </p:spTree>
    <p:extLst>
      <p:ext uri="{BB962C8B-B14F-4D97-AF65-F5344CB8AC3E}">
        <p14:creationId xmlns:p14="http://schemas.microsoft.com/office/powerpoint/2010/main" val="176282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3B5208B4-9E78-3748-96C0-4B091C3E4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3" name="Content Placeholder 2"/>
          <p:cNvSpPr>
            <a:spLocks noGrp="1"/>
          </p:cNvSpPr>
          <p:nvPr>
            <p:ph idx="1"/>
          </p:nvPr>
        </p:nvSpPr>
        <p:spPr/>
        <p:txBody>
          <a:bodyPr/>
          <a:lstStyle/>
          <a:p>
            <a:pPr algn="just">
              <a:lnSpc>
                <a:spcPct val="150000"/>
              </a:lnSpc>
            </a:pPr>
            <a:r>
              <a:rPr lang="en-US" dirty="0">
                <a:latin typeface="Bell MT" panose="02020503060305020303" pitchFamily="18" charset="0"/>
              </a:rPr>
              <a:t>In January 1958, the first Speaker of the LEGCO, Sir John Bowes Griffin, was appointed. </a:t>
            </a:r>
            <a:endParaRPr lang="en-US" dirty="0" smtClean="0">
              <a:latin typeface="Bell MT" panose="02020503060305020303" pitchFamily="18" charset="0"/>
            </a:endParaRPr>
          </a:p>
          <a:p>
            <a:pPr algn="just">
              <a:lnSpc>
                <a:spcPct val="150000"/>
              </a:lnSpc>
            </a:pPr>
            <a:endParaRPr lang="en-US" dirty="0">
              <a:latin typeface="Bell MT" panose="02020503060305020303" pitchFamily="18" charset="0"/>
            </a:endParaRPr>
          </a:p>
          <a:p>
            <a:pPr algn="just">
              <a:lnSpc>
                <a:spcPct val="150000"/>
              </a:lnSpc>
            </a:pPr>
            <a:r>
              <a:rPr lang="en-US" dirty="0">
                <a:latin typeface="Bell MT" panose="02020503060305020303" pitchFamily="18" charset="0"/>
              </a:rPr>
              <a:t>Thereafter, he presided at all the Council meetings whose venue was based at the Council Chamber in Entebbe.</a:t>
            </a:r>
          </a:p>
          <a:p>
            <a:pPr algn="just"/>
            <a:endParaRPr lang="en-US" dirty="0">
              <a:latin typeface="Bell MT" panose="02020503060305020303" pitchFamily="18" charset="0"/>
            </a:endParaRPr>
          </a:p>
        </p:txBody>
      </p:sp>
    </p:spTree>
    <p:extLst>
      <p:ext uri="{BB962C8B-B14F-4D97-AF65-F5344CB8AC3E}">
        <p14:creationId xmlns:p14="http://schemas.microsoft.com/office/powerpoint/2010/main" val="181502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algn="just" fontAlgn="base">
              <a:lnSpc>
                <a:spcPct val="150000"/>
              </a:lnSpc>
            </a:pPr>
            <a:r>
              <a:rPr lang="en-US" dirty="0">
                <a:latin typeface="Bell MT" panose="02020503060305020303" pitchFamily="18" charset="0"/>
              </a:rPr>
              <a:t>From Entebbe the meeting venue went to the High Court, Kampala, in 1945, and then to the Town Hall in 1950 and eventually to the current Parliament building in 1960.</a:t>
            </a:r>
          </a:p>
          <a:p>
            <a:pPr algn="just" fontAlgn="base">
              <a:lnSpc>
                <a:spcPct val="150000"/>
              </a:lnSpc>
            </a:pPr>
            <a:endParaRPr lang="en-US" dirty="0">
              <a:latin typeface="Bell MT" panose="02020503060305020303" pitchFamily="18" charset="0"/>
            </a:endParaRPr>
          </a:p>
          <a:p>
            <a:pPr algn="just" fontAlgn="base"/>
            <a:endParaRPr lang="en-US" dirty="0">
              <a:latin typeface="Bell MT" panose="02020503060305020303" pitchFamily="18" charset="0"/>
            </a:endParaRPr>
          </a:p>
          <a:p>
            <a:pPr marL="0" indent="0" algn="just" fontAlgn="base">
              <a:buNone/>
            </a:pPr>
            <a:endParaRPr lang="en-US" dirty="0">
              <a:latin typeface="Bell MT" panose="02020503060305020303" pitchFamily="18" charset="0"/>
            </a:endParaRPr>
          </a:p>
        </p:txBody>
      </p:sp>
      <p:pic>
        <p:nvPicPr>
          <p:cNvPr id="4" name="Picture 3">
            <a:extLst>
              <a:ext uri="{FF2B5EF4-FFF2-40B4-BE49-F238E27FC236}">
                <a16:creationId xmlns:a16="http://schemas.microsoft.com/office/drawing/2014/main" xmlns="" id="{E13B130E-E370-B542-A61F-C7592FBBBF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04" y="-84991"/>
            <a:ext cx="12192000" cy="6850863"/>
          </a:xfrm>
          <a:prstGeom prst="rect">
            <a:avLst/>
          </a:prstGeom>
        </p:spPr>
      </p:pic>
      <p:pic>
        <p:nvPicPr>
          <p:cNvPr id="7" name="Content Placeholder 3" descr="C:\Users\smwanga\Desktop\download (2).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55335" y="2975732"/>
            <a:ext cx="6947731" cy="3201231"/>
          </a:xfrm>
          <a:prstGeom prst="rect">
            <a:avLst/>
          </a:prstGeom>
          <a:noFill/>
          <a:ln>
            <a:noFill/>
          </a:ln>
        </p:spPr>
      </p:pic>
      <p:sp>
        <p:nvSpPr>
          <p:cNvPr id="3" name="Rectangle 2"/>
          <p:cNvSpPr/>
          <p:nvPr/>
        </p:nvSpPr>
        <p:spPr>
          <a:xfrm>
            <a:off x="1042585" y="1027906"/>
            <a:ext cx="9955851" cy="2723823"/>
          </a:xfrm>
          <a:prstGeom prst="rect">
            <a:avLst/>
          </a:prstGeom>
        </p:spPr>
        <p:txBody>
          <a:bodyPr wrap="square">
            <a:spAutoFit/>
          </a:bodyPr>
          <a:lstStyle/>
          <a:p>
            <a:pPr algn="just" fontAlgn="base">
              <a:lnSpc>
                <a:spcPct val="150000"/>
              </a:lnSpc>
            </a:pPr>
            <a:r>
              <a:rPr lang="en-US" sz="2400" dirty="0">
                <a:latin typeface="Bell MT" panose="02020503060305020303" pitchFamily="18" charset="0"/>
              </a:rPr>
              <a:t>From Entebbe the meeting venue went to the High Court, Kampala, in 1945, and then to the Town Hall in 1950 and eventually to the current Parliament building in 1960.</a:t>
            </a:r>
          </a:p>
          <a:p>
            <a:pPr algn="just" fontAlgn="base">
              <a:lnSpc>
                <a:spcPct val="150000"/>
              </a:lnSpc>
            </a:pPr>
            <a:endParaRPr lang="en-US" dirty="0">
              <a:latin typeface="Bell MT" panose="02020503060305020303" pitchFamily="18" charset="0"/>
            </a:endParaRPr>
          </a:p>
          <a:p>
            <a:pPr algn="just" fontAlgn="base"/>
            <a:endParaRPr lang="en-US" dirty="0">
              <a:latin typeface="Bell MT" panose="02020503060305020303" pitchFamily="18" charset="0"/>
            </a:endParaRPr>
          </a:p>
          <a:p>
            <a:pPr algn="just" fontAlgn="base"/>
            <a:endParaRPr lang="en-US" dirty="0">
              <a:latin typeface="Bell MT" panose="02020503060305020303" pitchFamily="18" charset="0"/>
            </a:endParaRPr>
          </a:p>
        </p:txBody>
      </p:sp>
    </p:spTree>
    <p:extLst>
      <p:ext uri="{BB962C8B-B14F-4D97-AF65-F5344CB8AC3E}">
        <p14:creationId xmlns:p14="http://schemas.microsoft.com/office/powerpoint/2010/main" val="223407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87AED2F4-9EB9-7C49-804C-7137CD4BC2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pic>
        <p:nvPicPr>
          <p:cNvPr id="6" name="Content Placeholder 5" descr="C:\Users\smwanga\Desktop\download (1).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3681" y="2674834"/>
            <a:ext cx="7836495" cy="3537959"/>
          </a:xfrm>
          <a:prstGeom prst="rect">
            <a:avLst/>
          </a:prstGeom>
          <a:noFill/>
          <a:ln>
            <a:noFill/>
          </a:ln>
        </p:spPr>
      </p:pic>
      <p:sp>
        <p:nvSpPr>
          <p:cNvPr id="3" name="Rectangle 2"/>
          <p:cNvSpPr/>
          <p:nvPr/>
        </p:nvSpPr>
        <p:spPr>
          <a:xfrm>
            <a:off x="957129" y="843933"/>
            <a:ext cx="9819117" cy="1615827"/>
          </a:xfrm>
          <a:prstGeom prst="rect">
            <a:avLst/>
          </a:prstGeom>
        </p:spPr>
        <p:txBody>
          <a:bodyPr wrap="square">
            <a:spAutoFit/>
          </a:bodyPr>
          <a:lstStyle/>
          <a:p>
            <a:pPr algn="just" fontAlgn="base">
              <a:lnSpc>
                <a:spcPct val="150000"/>
              </a:lnSpc>
            </a:pPr>
            <a:r>
              <a:rPr lang="en-US" sz="2400" dirty="0" smtClean="0">
                <a:latin typeface="Bell MT" panose="02020503060305020303" pitchFamily="18" charset="0"/>
              </a:rPr>
              <a:t>And from High Court, parliament moved to </a:t>
            </a:r>
            <a:r>
              <a:rPr lang="en-US" sz="2400" dirty="0">
                <a:latin typeface="Bell MT" panose="02020503060305020303" pitchFamily="18" charset="0"/>
              </a:rPr>
              <a:t>the Town Hall in 1950 and eventually to the current </a:t>
            </a:r>
            <a:r>
              <a:rPr lang="en-US" sz="2400" dirty="0" smtClean="0">
                <a:latin typeface="Bell MT" panose="02020503060305020303" pitchFamily="18" charset="0"/>
              </a:rPr>
              <a:t>Parliamentary </a:t>
            </a:r>
            <a:r>
              <a:rPr lang="en-US" sz="2400" dirty="0">
                <a:latin typeface="Bell MT" panose="02020503060305020303" pitchFamily="18" charset="0"/>
              </a:rPr>
              <a:t>building in 1960</a:t>
            </a:r>
            <a:r>
              <a:rPr lang="en-US" dirty="0">
                <a:latin typeface="Bell MT" panose="02020503060305020303" pitchFamily="18" charset="0"/>
              </a:rPr>
              <a:t>.</a:t>
            </a:r>
          </a:p>
          <a:p>
            <a:pPr algn="just" fontAlgn="base">
              <a:lnSpc>
                <a:spcPct val="150000"/>
              </a:lnSpc>
            </a:pPr>
            <a:endParaRPr lang="en-US" dirty="0">
              <a:latin typeface="Bell MT" panose="02020503060305020303" pitchFamily="18" charset="0"/>
            </a:endParaRPr>
          </a:p>
        </p:txBody>
      </p:sp>
    </p:spTree>
    <p:extLst>
      <p:ext uri="{BB962C8B-B14F-4D97-AF65-F5344CB8AC3E}">
        <p14:creationId xmlns:p14="http://schemas.microsoft.com/office/powerpoint/2010/main" val="193465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ell MT" panose="02020503060305020303" pitchFamily="18" charset="0"/>
              </a:rPr>
              <a:t>The current Parliamentary Building </a:t>
            </a:r>
            <a:endParaRPr lang="en-US" sz="4000" dirty="0">
              <a:latin typeface="Bell MT" panose="02020503060305020303" pitchFamily="18" charset="0"/>
            </a:endParaRPr>
          </a:p>
        </p:txBody>
      </p:sp>
      <p:pic>
        <p:nvPicPr>
          <p:cNvPr id="4" name="Content Placeholder 3" descr="C:\Users\smwanga\Desktop\Parliament-of-Uganda.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2785" y="1589518"/>
            <a:ext cx="9144000" cy="5144568"/>
          </a:xfrm>
          <a:prstGeom prst="rect">
            <a:avLst/>
          </a:prstGeom>
          <a:noFill/>
          <a:ln>
            <a:noFill/>
          </a:ln>
        </p:spPr>
      </p:pic>
    </p:spTree>
    <p:extLst>
      <p:ext uri="{BB962C8B-B14F-4D97-AF65-F5344CB8AC3E}">
        <p14:creationId xmlns:p14="http://schemas.microsoft.com/office/powerpoint/2010/main" val="2071331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2B7FAFFDD6784DB98BD754B67B6B12" ma:contentTypeVersion="144" ma:contentTypeDescription="Create a new document." ma:contentTypeScope="" ma:versionID="065553cee49edd4156a2688a569437be">
  <xsd:schema xmlns:xsd="http://www.w3.org/2001/XMLSchema" xmlns:xs="http://www.w3.org/2001/XMLSchema" xmlns:p="http://schemas.microsoft.com/office/2006/metadata/properties" xmlns:ns2="389d2ee7-2689-40f1-a5cd-31e2be610952" xmlns:ns3="4600776d-0a3c-44b4-bff2-0ceaafb13046" xmlns:ns4="097a4cac-090b-49b3-9185-b50adab6f76c" targetNamespace="http://schemas.microsoft.com/office/2006/metadata/properties" ma:root="true" ma:fieldsID="9508a785728dc3ca5f42acbde84d511d" ns2:_="" ns3:_="" ns4:_="">
    <xsd:import namespace="389d2ee7-2689-40f1-a5cd-31e2be610952"/>
    <xsd:import namespace="4600776d-0a3c-44b4-bff2-0ceaafb13046"/>
    <xsd:import namespace="097a4cac-090b-49b3-9185-b50adab6f76c"/>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RetentionTriggerDate" minOccurs="0"/>
                <xsd:element ref="ns3:cd0fc526a5c840319a97fd94028e9904" minOccurs="0"/>
                <xsd:element ref="ns3:RecordNumber" minOccurs="0"/>
                <xsd:element ref="ns3:k5b153ee974a4a57a7568e533217f2cb" minOccurs="0"/>
                <xsd:element ref="ns3:j6c5b17cd04246da82e5604daf08bc68" minOccurs="0"/>
                <xsd:element ref="ns3:g3ef09377e3444258679b6035a1ff93a" minOccurs="0"/>
                <xsd:element ref="ns3:c4838c65c76546ae93d5703426802f7f" minOccurs="0"/>
                <xsd:element ref="ns3:TransfertoArchives" minOccurs="0"/>
                <xsd:element ref="ns4:MediaServiceMetadata" minOccurs="0"/>
                <xsd:element ref="ns4:MediaServiceFastMetadata" minOccurs="0"/>
                <xsd:element ref="ns4:MediaServiceDateTaken" minOccurs="0"/>
                <xsd:element ref="ns4:MediaServiceAutoTags" minOccurs="0"/>
                <xsd:element ref="ns4:MediaServiceOCR" minOccurs="0"/>
                <xsd:element ref="ns2:SharedWithUsers" minOccurs="0"/>
                <xsd:element ref="ns2:SharedWithDetails"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d2ee7-2689-40f1-a5cd-31e2be61095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00776d-0a3c-44b4-bff2-0ceaafb13046"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c52476e8-3505-42fd-9f9b-e2b259e9e0a6}" ma:internalName="TaxCatchAll" ma:showField="CatchAllData" ma:web="389d2ee7-2689-40f1-a5cd-31e2be610952">
      <xsd:complexType>
        <xsd:complexContent>
          <xsd:extension base="dms:MultiChoiceLookup">
            <xsd:sequence>
              <xsd:element name="Value" type="dms:Lookup" maxOccurs="unbounded" minOccurs="0" nillable="true"/>
            </xsd:sequence>
          </xsd:extension>
        </xsd:complexContent>
      </xsd:complexType>
    </xsd:element>
    <xsd:element name="RetentionTriggerDate" ma:index="12" nillable="true" ma:displayName="Retention Trigger Date" ma:format="DateOnly" ma:internalName="RetentionTriggerDate" ma:readOnly="false">
      <xsd:simpleType>
        <xsd:restriction base="dms:DateTime"/>
      </xsd:simpleType>
    </xsd:element>
    <xsd:element name="cd0fc526a5c840319a97fd94028e9904" ma:index="13" nillable="true" ma:taxonomy="true" ma:internalName="cd0fc526a5c840319a97fd94028e9904" ma:taxonomyFieldName="RMKeyword4" ma:displayName="RM Keyword 4" ma:readOnly="false" ma:fieldId="{cd0fc526-a5c8-4031-9a97-fd94028e9904}" ma:sspId="eb37f91c-4bb8-4ab3-bc5a-cd8753815459" ma:termSetId="35662a10-3587-4b3e-a59c-955899b5916d" ma:anchorId="00000000-0000-0000-0000-000000000000" ma:open="false" ma:isKeyword="false">
      <xsd:complexType>
        <xsd:sequence>
          <xsd:element ref="pc:Terms" minOccurs="0" maxOccurs="1"/>
        </xsd:sequence>
      </xsd:complexType>
    </xsd:element>
    <xsd:element name="RecordNumber" ma:index="15" nillable="true" ma:displayName="Record Number" ma:indexed="true" ma:internalName="RecordNumber" ma:readOnly="false">
      <xsd:simpleType>
        <xsd:restriction base="dms:Text">
          <xsd:maxLength value="255"/>
        </xsd:restriction>
      </xsd:simpleType>
    </xsd:element>
    <xsd:element name="k5b153ee974a4a57a7568e533217f2cb" ma:index="16" nillable="true" ma:taxonomy="true" ma:internalName="k5b153ee974a4a57a7568e533217f2cb" ma:taxonomyFieldName="ProtectiveMarking" ma:displayName="Protective Marking" ma:readOnly="false" ma:fieldId="{45b153ee-974a-4a57-a756-8e533217f2cb}" ma:sspId="eb37f91c-4bb8-4ab3-bc5a-cd8753815459" ma:termSetId="a21652b8-fc26-4b81-81c8-686b596c9f43" ma:anchorId="00000000-0000-0000-0000-000000000000" ma:open="false" ma:isKeyword="false">
      <xsd:complexType>
        <xsd:sequence>
          <xsd:element ref="pc:Terms" minOccurs="0" maxOccurs="1"/>
        </xsd:sequence>
      </xsd:complexType>
    </xsd:element>
    <xsd:element name="j6c5b17cd04246da82e5604daf08bc68" ma:index="18" nillable="true" ma:taxonomy="true" ma:internalName="j6c5b17cd04246da82e5604daf08bc68" ma:taxonomyFieldName="RMKeyword2" ma:displayName="RM Keyword 2" ma:readOnly="false" ma:fieldId="{36c5b17c-d042-46da-82e5-604daf08bc68}" ma:sspId="eb37f91c-4bb8-4ab3-bc5a-cd8753815459" ma:termSetId="6d4083f0-4a5b-4f0d-bf61-1a7bc95d06a4" ma:anchorId="00000000-0000-0000-0000-000000000000" ma:open="false" ma:isKeyword="false">
      <xsd:complexType>
        <xsd:sequence>
          <xsd:element ref="pc:Terms" minOccurs="0" maxOccurs="1"/>
        </xsd:sequence>
      </xsd:complexType>
    </xsd:element>
    <xsd:element name="g3ef09377e3444258679b6035a1ff93a" ma:index="20" nillable="true" ma:taxonomy="true" ma:internalName="g3ef09377e3444258679b6035a1ff93a" ma:taxonomyFieldName="RMKeyword3" ma:displayName="RM Keyword 3" ma:readOnly="false" ma:fieldId="{03ef0937-7e34-4425-8679-b6035a1ff93a}" ma:sspId="eb37f91c-4bb8-4ab3-bc5a-cd8753815459" ma:termSetId="4114c526-84fc-4c3e-bdac-645514365e25" ma:anchorId="00000000-0000-0000-0000-000000000000" ma:open="false" ma:isKeyword="false">
      <xsd:complexType>
        <xsd:sequence>
          <xsd:element ref="pc:Terms" minOccurs="0" maxOccurs="1"/>
        </xsd:sequence>
      </xsd:complexType>
    </xsd:element>
    <xsd:element name="c4838c65c76546ae93d5703426802f7f" ma:index="22" nillable="true" ma:taxonomy="true" ma:internalName="c4838c65c76546ae93d5703426802f7f" ma:taxonomyFieldName="RMKeyword1" ma:displayName="RM Keyword 1" ma:readOnly="false" ma:default="7;#Public Relations|cd54617d-cc6a-4557-a661-09aecb4ca114" ma:fieldId="{c4838c65-c765-46ae-93d5-703426802f7f}" ma:sspId="eb37f91c-4bb8-4ab3-bc5a-cd8753815459" ma:termSetId="6ce78382-c8e8-44b0-9862-0d52dc2f47b1" ma:anchorId="00000000-0000-0000-0000-000000000000" ma:open="false" ma:isKeyword="false">
      <xsd:complexType>
        <xsd:sequence>
          <xsd:element ref="pc:Terms" minOccurs="0" maxOccurs="1"/>
        </xsd:sequence>
      </xsd:complexType>
    </xsd:element>
    <xsd:element name="TransfertoArchives" ma:index="24" nillable="true" ma:displayName="Transfer to Archives" ma:default="0" ma:internalName="TransfertoArchives"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97a4cac-090b-49b3-9185-b50adab6f76c"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Tags" ma:index="28" nillable="true" ma:displayName="Tags" ma:internalName="MediaServiceAutoTags"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LengthInSeconds" ma:index="36" nillable="true" ma:displayName="MediaLengthInSeconds" ma:hidden="true" ma:internalName="MediaLengthInSeconds" ma:readOnly="true">
      <xsd:simpleType>
        <xsd:restriction base="dms:Unknown"/>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eb37f91c-4bb8-4ab3-bc5a-cd875381545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RecordNumber xmlns="4600776d-0a3c-44b4-bff2-0ceaafb13046" xsi:nil="true"/>
    <TaxCatchAll xmlns="4600776d-0a3c-44b4-bff2-0ceaafb13046">
      <Value>7</Value>
    </TaxCatchAll>
    <k5b153ee974a4a57a7568e533217f2cb xmlns="4600776d-0a3c-44b4-bff2-0ceaafb13046">
      <Terms xmlns="http://schemas.microsoft.com/office/infopath/2007/PartnerControls"/>
    </k5b153ee974a4a57a7568e533217f2cb>
    <g3ef09377e3444258679b6035a1ff93a xmlns="4600776d-0a3c-44b4-bff2-0ceaafb13046">
      <Terms xmlns="http://schemas.microsoft.com/office/infopath/2007/PartnerControls"/>
    </g3ef09377e3444258679b6035a1ff93a>
    <j6c5b17cd04246da82e5604daf08bc68 xmlns="4600776d-0a3c-44b4-bff2-0ceaafb13046">
      <Terms xmlns="http://schemas.microsoft.com/office/infopath/2007/PartnerControls"/>
    </j6c5b17cd04246da82e5604daf08bc68>
    <TransfertoArchives xmlns="4600776d-0a3c-44b4-bff2-0ceaafb13046">false</TransfertoArchives>
    <cd0fc526a5c840319a97fd94028e9904 xmlns="4600776d-0a3c-44b4-bff2-0ceaafb13046">
      <Terms xmlns="http://schemas.microsoft.com/office/infopath/2007/PartnerControls"/>
    </cd0fc526a5c840319a97fd94028e9904>
    <RetentionTriggerDate xmlns="4600776d-0a3c-44b4-bff2-0ceaafb13046" xsi:nil="true"/>
    <c4838c65c76546ae93d5703426802f7f xmlns="4600776d-0a3c-44b4-bff2-0ceaafb13046">
      <Terms xmlns="http://schemas.microsoft.com/office/infopath/2007/PartnerControls">
        <TermInfo xmlns="http://schemas.microsoft.com/office/infopath/2007/PartnerControls">
          <TermName xmlns="http://schemas.microsoft.com/office/infopath/2007/PartnerControls">Public Relations</TermName>
          <TermId xmlns="http://schemas.microsoft.com/office/infopath/2007/PartnerControls">cd54617d-cc6a-4557-a661-09aecb4ca114</TermId>
        </TermInfo>
      </Terms>
    </c4838c65c76546ae93d5703426802f7f>
    <lcf76f155ced4ddcb4097134ff3c332f xmlns="097a4cac-090b-49b3-9185-b50adab6f76c">
      <Terms xmlns="http://schemas.microsoft.com/office/infopath/2007/PartnerControls"/>
    </lcf76f155ced4ddcb4097134ff3c332f>
    <SharedWithUsers xmlns="389d2ee7-2689-40f1-a5cd-31e2be610952">
      <UserInfo>
        <DisplayName/>
        <AccountId xsi:nil="true"/>
        <AccountType/>
      </UserInfo>
    </SharedWithUsers>
    <MediaLengthInSeconds xmlns="097a4cac-090b-49b3-9185-b50adab6f76c" xsi:nil="true"/>
    <_dlc_DocId xmlns="389d2ee7-2689-40f1-a5cd-31e2be610952">55JNQY2CE654-923674368-9074</_dlc_DocId>
    <_dlc_DocIdUrl xmlns="389d2ee7-2689-40f1-a5cd-31e2be610952">
      <Url>https://hopuk.sharepoint.com/sites/hct-Hansard/_layouts/15/DocIdRedir.aspx?ID=55JNQY2CE654-923674368-9074</Url>
      <Description>55JNQY2CE654-923674368-9074</Description>
    </_dlc_DocIdUrl>
  </documentManagement>
</p:properties>
</file>

<file path=customXml/itemProps1.xml><?xml version="1.0" encoding="utf-8"?>
<ds:datastoreItem xmlns:ds="http://schemas.openxmlformats.org/officeDocument/2006/customXml" ds:itemID="{281DC301-F74E-427D-9C4C-78D135D39D94}"/>
</file>

<file path=customXml/itemProps2.xml><?xml version="1.0" encoding="utf-8"?>
<ds:datastoreItem xmlns:ds="http://schemas.openxmlformats.org/officeDocument/2006/customXml" ds:itemID="{2F2F0039-BCD9-4FD8-A728-7C970714E589}"/>
</file>

<file path=customXml/itemProps3.xml><?xml version="1.0" encoding="utf-8"?>
<ds:datastoreItem xmlns:ds="http://schemas.openxmlformats.org/officeDocument/2006/customXml" ds:itemID="{B9908BFA-7211-42E3-B2B3-57D3CA30EED7}"/>
</file>

<file path=customXml/itemProps4.xml><?xml version="1.0" encoding="utf-8"?>
<ds:datastoreItem xmlns:ds="http://schemas.openxmlformats.org/officeDocument/2006/customXml" ds:itemID="{47F25925-364E-4179-A2A6-BA6CA6AC1F77}"/>
</file>

<file path=docProps/app.xml><?xml version="1.0" encoding="utf-8"?>
<Properties xmlns="http://schemas.openxmlformats.org/officeDocument/2006/extended-properties" xmlns:vt="http://schemas.openxmlformats.org/officeDocument/2006/docPropsVTypes">
  <TotalTime>504</TotalTime>
  <Words>1409</Words>
  <Application>Microsoft Office PowerPoint</Application>
  <PresentationFormat>Widescreen</PresentationFormat>
  <Paragraphs>118</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Bell MT</vt:lpstr>
      <vt:lpstr>Calibri</vt:lpstr>
      <vt:lpstr>Calibri Light</vt:lpstr>
      <vt:lpstr>Wingdings</vt:lpstr>
      <vt:lpstr>Office Theme</vt:lpstr>
      <vt:lpstr>PowerPoint Presentation</vt:lpstr>
      <vt:lpstr>Facts about Uganda</vt:lpstr>
      <vt:lpstr>Brief background about the Parliament of Uganda </vt:lpstr>
      <vt:lpstr>PowerPoint Presentation</vt:lpstr>
      <vt:lpstr>PowerPoint Presentation</vt:lpstr>
      <vt:lpstr>PowerPoint Presentation</vt:lpstr>
      <vt:lpstr>PowerPoint Presentation</vt:lpstr>
      <vt:lpstr>PowerPoint Presentation</vt:lpstr>
      <vt:lpstr>The current Parliamentary Building </vt:lpstr>
      <vt:lpstr>PowerPoint Presentation</vt:lpstr>
      <vt:lpstr>COMPOSITION OF THE 11th  PARLIAMENT BY CATEGORIES</vt:lpstr>
      <vt:lpstr>PowerPoint Presentation</vt:lpstr>
      <vt:lpstr>Parliament of Uganda - Composition by Party</vt:lpstr>
      <vt:lpstr>PowerPoint Presentation</vt:lpstr>
      <vt:lpstr>PowerPoint Presentation</vt:lpstr>
      <vt:lpstr>PowerPoint Presentation</vt:lpstr>
      <vt:lpstr> How the Pandemic changed the Hansard operations at the Parliament of Uganda </vt:lpstr>
      <vt:lpstr>PowerPoint Presentation</vt:lpstr>
      <vt:lpstr>PowerPoint Presentation</vt:lpstr>
      <vt:lpstr>Accessing recorded proceedings </vt:lpstr>
      <vt:lpstr>PowerPoint Presentation</vt:lpstr>
      <vt:lpstr>PowerPoint Presentation</vt:lpstr>
      <vt:lpstr>PowerPoint Presentation</vt:lpstr>
      <vt:lpstr>PowerPoint Presentation</vt:lpstr>
      <vt:lpstr>Institutional changes</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Mwanga Stephen</dc:creator>
  <cp:lastModifiedBy>Mwanga Stephen</cp:lastModifiedBy>
  <cp:revision>33</cp:revision>
  <cp:lastPrinted>2022-07-12T08:22:32Z</cp:lastPrinted>
  <dcterms:created xsi:type="dcterms:W3CDTF">2022-07-07T10:22:48Z</dcterms:created>
  <dcterms:modified xsi:type="dcterms:W3CDTF">2022-07-12T12:03:08Z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0x010100382B7FAFFDD6784DB98BD754B67B6B12</vt:lpwstr>
  </property>
  <property fmtid="{D5CDD505-2E9C-101B-9397-08002B2CF9AE}" pid="3" name="Order">
    <vt:r8>832800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ProtectiveMarking">
    <vt:lpwstr/>
  </property>
  <property fmtid="{D5CDD505-2E9C-101B-9397-08002B2CF9AE}" pid="10" name="RMKeyword3">
    <vt:lpwstr/>
  </property>
  <property fmtid="{D5CDD505-2E9C-101B-9397-08002B2CF9AE}" pid="11" name="RMKeyword1">
    <vt:lpwstr>7;#Public Relations|cd54617d-cc6a-4557-a661-09aecb4ca114</vt:lpwstr>
  </property>
  <property fmtid="{D5CDD505-2E9C-101B-9397-08002B2CF9AE}" pid="12" name="RMKeyword4">
    <vt:lpwstr/>
  </property>
  <property fmtid="{D5CDD505-2E9C-101B-9397-08002B2CF9AE}" pid="13" name="RMKeyword2">
    <vt:lpwstr/>
  </property>
  <property fmtid="{D5CDD505-2E9C-101B-9397-08002B2CF9AE}" pid="14" name="_dlc_DocIdItemGuid">
    <vt:lpwstr>f4203ae3-c830-4dfd-8cb1-744f9a7e309e</vt:lpwstr>
  </property>
  <property fmtid="{D5CDD505-2E9C-101B-9397-08002B2CF9AE}" pid="15" name="MediaServiceImageTags">
    <vt:lpwstr/>
  </property>
</Properties>
</file>