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2" r:id="rId5"/>
    <p:sldId id="265" r:id="rId6"/>
    <p:sldId id="266" r:id="rId7"/>
    <p:sldId id="261" r:id="rId8"/>
    <p:sldId id="267" r:id="rId9"/>
    <p:sldId id="260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36" d="100"/>
          <a:sy n="136" d="100"/>
        </p:scale>
        <p:origin x="-3000" y="-4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BD4B-C719-42F7-AB08-D066B7CEF710}" type="datetimeFigureOut">
              <a:rPr lang="en-ZA" smtClean="0"/>
              <a:t>2022/07/12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07C1-A59E-4243-9B06-A7322666C6E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62266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BD4B-C719-42F7-AB08-D066B7CEF710}" type="datetimeFigureOut">
              <a:rPr lang="en-ZA" smtClean="0"/>
              <a:t>2022/07/12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07C1-A59E-4243-9B06-A7322666C6E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00069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BD4B-C719-42F7-AB08-D066B7CEF710}" type="datetimeFigureOut">
              <a:rPr lang="en-ZA" smtClean="0"/>
              <a:t>2022/07/12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07C1-A59E-4243-9B06-A7322666C6E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88000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BD4B-C719-42F7-AB08-D066B7CEF710}" type="datetimeFigureOut">
              <a:rPr lang="en-ZA" smtClean="0"/>
              <a:t>2022/07/12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07C1-A59E-4243-9B06-A7322666C6E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3344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BD4B-C719-42F7-AB08-D066B7CEF710}" type="datetimeFigureOut">
              <a:rPr lang="en-ZA" smtClean="0"/>
              <a:t>2022/07/12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07C1-A59E-4243-9B06-A7322666C6E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7727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BD4B-C719-42F7-AB08-D066B7CEF710}" type="datetimeFigureOut">
              <a:rPr lang="en-ZA" smtClean="0"/>
              <a:t>2022/07/12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07C1-A59E-4243-9B06-A7322666C6E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98694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BD4B-C719-42F7-AB08-D066B7CEF710}" type="datetimeFigureOut">
              <a:rPr lang="en-ZA" smtClean="0"/>
              <a:t>2022/07/12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07C1-A59E-4243-9B06-A7322666C6E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81555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BD4B-C719-42F7-AB08-D066B7CEF710}" type="datetimeFigureOut">
              <a:rPr lang="en-ZA" smtClean="0"/>
              <a:t>2022/07/12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07C1-A59E-4243-9B06-A7322666C6E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14853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BD4B-C719-42F7-AB08-D066B7CEF710}" type="datetimeFigureOut">
              <a:rPr lang="en-ZA" smtClean="0"/>
              <a:t>2022/07/12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07C1-A59E-4243-9B06-A7322666C6E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03765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BD4B-C719-42F7-AB08-D066B7CEF710}" type="datetimeFigureOut">
              <a:rPr lang="en-ZA" smtClean="0"/>
              <a:t>2022/07/12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07C1-A59E-4243-9B06-A7322666C6E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75842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BD4B-C719-42F7-AB08-D066B7CEF710}" type="datetimeFigureOut">
              <a:rPr lang="en-ZA" smtClean="0"/>
              <a:t>2022/07/12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507C1-A59E-4243-9B06-A7322666C6E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65942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DBD4B-C719-42F7-AB08-D066B7CEF710}" type="datetimeFigureOut">
              <a:rPr lang="en-ZA" smtClean="0"/>
              <a:t>2022/07/12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507C1-A59E-4243-9B06-A7322666C6E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0120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690953"/>
            <a:ext cx="9144000" cy="1872337"/>
          </a:xfrm>
        </p:spPr>
        <p:txBody>
          <a:bodyPr>
            <a:noAutofit/>
          </a:bodyPr>
          <a:lstStyle/>
          <a:p>
            <a:r>
              <a:rPr lang="en-ZA" sz="7200" b="1" dirty="0"/>
              <a:t>HANSARD </a:t>
            </a:r>
            <a:br>
              <a:rPr lang="en-ZA" sz="7200" b="1" dirty="0"/>
            </a:br>
            <a:endParaRPr lang="en-ZA" sz="7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1396" y="3695700"/>
            <a:ext cx="10623666" cy="2654358"/>
          </a:xfrm>
        </p:spPr>
        <p:txBody>
          <a:bodyPr>
            <a:normAutofit/>
          </a:bodyPr>
          <a:lstStyle/>
          <a:p>
            <a:r>
              <a:rPr lang="en-US" sz="3800" b="1" dirty="0"/>
              <a:t>Hansard reporting in a multilingual context </a:t>
            </a:r>
          </a:p>
          <a:p>
            <a:r>
              <a:rPr lang="en-US" sz="3800" b="1" dirty="0"/>
              <a:t>&amp; </a:t>
            </a:r>
          </a:p>
          <a:p>
            <a:r>
              <a:rPr lang="en-US" sz="3800" b="1" dirty="0"/>
              <a:t>Our Experience Using an Automatic Speech Recognition System</a:t>
            </a:r>
            <a:endParaRPr lang="en-ZA" sz="3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10" y="604657"/>
            <a:ext cx="4573560" cy="1828800"/>
          </a:xfrm>
          <a:prstGeom prst="rect">
            <a:avLst/>
          </a:prstGeom>
        </p:spPr>
      </p:pic>
      <p:pic>
        <p:nvPicPr>
          <p:cNvPr id="5" name="Picture 4" descr="Houses of Parliament/ Cape Tow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10" y="604657"/>
            <a:ext cx="28575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7970" y="605371"/>
            <a:ext cx="2712955" cy="1804572"/>
          </a:xfrm>
          <a:prstGeom prst="rect">
            <a:avLst/>
          </a:prstGeom>
        </p:spPr>
      </p:pic>
      <p:pic>
        <p:nvPicPr>
          <p:cNvPr id="7" name="CHEA presentation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085" y="61063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9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ZA" sz="9600" b="1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09147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1918"/>
            <a:ext cx="10515600" cy="2168434"/>
          </a:xfrm>
        </p:spPr>
        <p:txBody>
          <a:bodyPr>
            <a:noAutofit/>
          </a:bodyPr>
          <a:lstStyle/>
          <a:p>
            <a:pPr algn="ctr"/>
            <a:r>
              <a:rPr lang="en-ZA" sz="3600" b="1" dirty="0"/>
              <a:t>The Constitution of the Republic of South Africa recognises </a:t>
            </a:r>
            <a:r>
              <a:rPr lang="en-ZA" sz="3600" b="1" dirty="0">
                <a:solidFill>
                  <a:srgbClr val="FF0000"/>
                </a:solidFill>
              </a:rPr>
              <a:t>12</a:t>
            </a:r>
            <a:r>
              <a:rPr lang="en-ZA" sz="3600" b="1" dirty="0"/>
              <a:t> languages as official languages of government (10 </a:t>
            </a:r>
            <a:r>
              <a:rPr lang="en-ZA" sz="3600" b="1" u="sng" dirty="0"/>
              <a:t>spoken</a:t>
            </a:r>
            <a:r>
              <a:rPr lang="en-ZA" sz="3600" b="1" dirty="0"/>
              <a:t> languages indigenous to the country, plus English, plus Sign Language)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2968" y="2448310"/>
            <a:ext cx="10515600" cy="4379494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ZA" dirty="0"/>
              <a:t>isiZulu </a:t>
            </a:r>
            <a:r>
              <a:rPr lang="en-GB" dirty="0"/>
              <a:t>(22,7%)</a:t>
            </a:r>
            <a:endParaRPr lang="en-ZA" dirty="0"/>
          </a:p>
          <a:p>
            <a:pPr lvl="0"/>
            <a:r>
              <a:rPr lang="en-ZA" dirty="0"/>
              <a:t>isiXhosa </a:t>
            </a:r>
            <a:r>
              <a:rPr lang="en-GB" dirty="0"/>
              <a:t>(16%)</a:t>
            </a:r>
            <a:endParaRPr lang="en-ZA" dirty="0"/>
          </a:p>
          <a:p>
            <a:pPr lvl="0"/>
            <a:r>
              <a:rPr lang="en-ZA" dirty="0"/>
              <a:t>Afrikaans </a:t>
            </a:r>
            <a:r>
              <a:rPr lang="en-GB" dirty="0"/>
              <a:t>(14,5%)</a:t>
            </a:r>
            <a:endParaRPr lang="en-ZA" dirty="0"/>
          </a:p>
          <a:p>
            <a:pPr lvl="0"/>
            <a:r>
              <a:rPr lang="en-ZA" dirty="0"/>
              <a:t>English </a:t>
            </a:r>
            <a:r>
              <a:rPr lang="en-GB" dirty="0"/>
              <a:t>(10,6%)</a:t>
            </a:r>
            <a:endParaRPr lang="en-ZA" dirty="0"/>
          </a:p>
          <a:p>
            <a:pPr lvl="0"/>
            <a:r>
              <a:rPr lang="en-ZA" dirty="0"/>
              <a:t>Sepedi </a:t>
            </a:r>
            <a:r>
              <a:rPr lang="en-GB" dirty="0"/>
              <a:t>(9,1%)</a:t>
            </a:r>
            <a:endParaRPr lang="en-ZA" dirty="0"/>
          </a:p>
          <a:p>
            <a:pPr lvl="0"/>
            <a:r>
              <a:rPr lang="en-ZA" dirty="0"/>
              <a:t>Setswana </a:t>
            </a:r>
            <a:r>
              <a:rPr lang="en-GB" dirty="0"/>
              <a:t>(8%)</a:t>
            </a:r>
            <a:endParaRPr lang="en-ZA" dirty="0"/>
          </a:p>
          <a:p>
            <a:pPr lvl="0"/>
            <a:r>
              <a:rPr lang="en-ZA" dirty="0"/>
              <a:t>Sesotho </a:t>
            </a:r>
            <a:r>
              <a:rPr lang="en-GB" dirty="0"/>
              <a:t>(7,6%)</a:t>
            </a:r>
            <a:endParaRPr lang="en-ZA" dirty="0"/>
          </a:p>
          <a:p>
            <a:pPr lvl="0"/>
            <a:r>
              <a:rPr lang="en-ZA" dirty="0"/>
              <a:t>Xitsonga </a:t>
            </a:r>
            <a:r>
              <a:rPr lang="en-GB" dirty="0"/>
              <a:t>(4,5%)</a:t>
            </a:r>
            <a:endParaRPr lang="en-ZA" dirty="0"/>
          </a:p>
          <a:p>
            <a:pPr lvl="0"/>
            <a:r>
              <a:rPr lang="en-ZA" dirty="0"/>
              <a:t>siSwati </a:t>
            </a:r>
            <a:r>
              <a:rPr lang="en-GB" dirty="0"/>
              <a:t>(2,5%)</a:t>
            </a:r>
            <a:endParaRPr lang="en-ZA" dirty="0"/>
          </a:p>
          <a:p>
            <a:pPr lvl="0"/>
            <a:r>
              <a:rPr lang="en-ZA" dirty="0"/>
              <a:t>Tshivenda </a:t>
            </a:r>
            <a:r>
              <a:rPr lang="en-GB" dirty="0"/>
              <a:t>(2,4%)</a:t>
            </a:r>
            <a:endParaRPr lang="en-ZA" dirty="0"/>
          </a:p>
          <a:p>
            <a:pPr lvl="0"/>
            <a:r>
              <a:rPr lang="en-ZA" dirty="0"/>
              <a:t>isiNdebele </a:t>
            </a:r>
            <a:r>
              <a:rPr lang="en-GB" dirty="0"/>
              <a:t>(2,1%)</a:t>
            </a:r>
            <a:endParaRPr lang="en-ZA" dirty="0"/>
          </a:p>
          <a:p>
            <a:endParaRPr lang="en-ZA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229910" y="2448310"/>
            <a:ext cx="5070764" cy="4218497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5923233" y="6241094"/>
            <a:ext cx="412816" cy="409088"/>
          </a:xfrm>
          <a:custGeom>
            <a:avLst/>
            <a:gdLst>
              <a:gd name="connsiteX0" fmla="*/ 278062 w 412816"/>
              <a:gd name="connsiteY0" fmla="*/ 76579 h 409088"/>
              <a:gd name="connsiteX1" fmla="*/ 12054 w 412816"/>
              <a:gd name="connsiteY1" fmla="*/ 43328 h 409088"/>
              <a:gd name="connsiteX2" fmla="*/ 45305 w 412816"/>
              <a:gd name="connsiteY2" fmla="*/ 192957 h 409088"/>
              <a:gd name="connsiteX3" fmla="*/ 111807 w 412816"/>
              <a:gd name="connsiteY3" fmla="*/ 276084 h 409088"/>
              <a:gd name="connsiteX4" fmla="*/ 145058 w 412816"/>
              <a:gd name="connsiteY4" fmla="*/ 325961 h 409088"/>
              <a:gd name="connsiteX5" fmla="*/ 228185 w 412816"/>
              <a:gd name="connsiteY5" fmla="*/ 359211 h 409088"/>
              <a:gd name="connsiteX6" fmla="*/ 294687 w 412816"/>
              <a:gd name="connsiteY6" fmla="*/ 409088 h 409088"/>
              <a:gd name="connsiteX7" fmla="*/ 361189 w 412816"/>
              <a:gd name="connsiteY7" fmla="*/ 325961 h 409088"/>
              <a:gd name="connsiteX8" fmla="*/ 411065 w 412816"/>
              <a:gd name="connsiteY8" fmla="*/ 292710 h 409088"/>
              <a:gd name="connsiteX9" fmla="*/ 394440 w 412816"/>
              <a:gd name="connsiteY9" fmla="*/ 242833 h 409088"/>
              <a:gd name="connsiteX10" fmla="*/ 411065 w 412816"/>
              <a:gd name="connsiteY10" fmla="*/ 176331 h 409088"/>
              <a:gd name="connsiteX11" fmla="*/ 361189 w 412816"/>
              <a:gd name="connsiteY11" fmla="*/ 159706 h 409088"/>
              <a:gd name="connsiteX12" fmla="*/ 327938 w 412816"/>
              <a:gd name="connsiteY12" fmla="*/ 126455 h 40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2816" h="409088">
                <a:moveTo>
                  <a:pt x="278062" y="76579"/>
                </a:moveTo>
                <a:cubicBezTo>
                  <a:pt x="210137" y="35824"/>
                  <a:pt x="98892" y="-53158"/>
                  <a:pt x="12054" y="43328"/>
                </a:cubicBezTo>
                <a:cubicBezTo>
                  <a:pt x="-22125" y="81305"/>
                  <a:pt x="25178" y="145995"/>
                  <a:pt x="45305" y="192957"/>
                </a:cubicBezTo>
                <a:cubicBezTo>
                  <a:pt x="59283" y="225573"/>
                  <a:pt x="90516" y="247696"/>
                  <a:pt x="111807" y="276084"/>
                </a:cubicBezTo>
                <a:cubicBezTo>
                  <a:pt x="123796" y="292069"/>
                  <a:pt x="128798" y="314347"/>
                  <a:pt x="145058" y="325961"/>
                </a:cubicBezTo>
                <a:cubicBezTo>
                  <a:pt x="169343" y="343307"/>
                  <a:pt x="202097" y="344718"/>
                  <a:pt x="228185" y="359211"/>
                </a:cubicBezTo>
                <a:cubicBezTo>
                  <a:pt x="252407" y="372668"/>
                  <a:pt x="272520" y="392462"/>
                  <a:pt x="294687" y="409088"/>
                </a:cubicBezTo>
                <a:cubicBezTo>
                  <a:pt x="400549" y="373799"/>
                  <a:pt x="295579" y="424375"/>
                  <a:pt x="361189" y="325961"/>
                </a:cubicBezTo>
                <a:cubicBezTo>
                  <a:pt x="372273" y="309336"/>
                  <a:pt x="394440" y="303794"/>
                  <a:pt x="411065" y="292710"/>
                </a:cubicBezTo>
                <a:cubicBezTo>
                  <a:pt x="405523" y="276084"/>
                  <a:pt x="394440" y="260358"/>
                  <a:pt x="394440" y="242833"/>
                </a:cubicBezTo>
                <a:cubicBezTo>
                  <a:pt x="394440" y="219983"/>
                  <a:pt x="419551" y="197546"/>
                  <a:pt x="411065" y="176331"/>
                </a:cubicBezTo>
                <a:cubicBezTo>
                  <a:pt x="404556" y="160060"/>
                  <a:pt x="376216" y="168722"/>
                  <a:pt x="361189" y="159706"/>
                </a:cubicBezTo>
                <a:cubicBezTo>
                  <a:pt x="347748" y="151641"/>
                  <a:pt x="339022" y="137539"/>
                  <a:pt x="327938" y="126455"/>
                </a:cubicBezTo>
              </a:path>
            </a:pathLst>
          </a:cu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4607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1000"/>
    </mc:Choice>
    <mc:Fallback xmlns="">
      <p:transition spd="slow" advClick="0" advTm="13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10515600" cy="2014537"/>
          </a:xfrm>
        </p:spPr>
        <p:txBody>
          <a:bodyPr>
            <a:noAutofit/>
          </a:bodyPr>
          <a:lstStyle/>
          <a:p>
            <a:pPr algn="ctr"/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MANAGING MULTILINGUAL REPORTING –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TWO BROAD FOCI:</a:t>
            </a:r>
            <a:br>
              <a:rPr lang="en-ZA" b="1" dirty="0">
                <a:latin typeface="+mn-lt"/>
              </a:rPr>
            </a:br>
            <a:endParaRPr lang="en-ZA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275" y="4150418"/>
            <a:ext cx="4648200" cy="80258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ZA" sz="3000" b="1" dirty="0"/>
              <a:t>Recruitment and Selection model</a:t>
            </a:r>
          </a:p>
          <a:p>
            <a:pPr algn="ctr"/>
            <a:endParaRPr lang="en-Z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9529" y="4178992"/>
            <a:ext cx="5019502" cy="77400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ZA" sz="3000" b="1" dirty="0">
                <a:solidFill>
                  <a:schemeClr val="bg1">
                    <a:lumMod val="65000"/>
                  </a:schemeClr>
                </a:solidFill>
              </a:rPr>
              <a:t>Workflow + Performance management systems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619529" y="2238375"/>
            <a:ext cx="1703589" cy="1810962"/>
          </a:xfrm>
          <a:prstGeom prst="straightConnector1">
            <a:avLst/>
          </a:prstGeom>
          <a:ln w="666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457575" y="2238375"/>
            <a:ext cx="1866900" cy="1810962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27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6925"/>
          </a:xfrm>
        </p:spPr>
        <p:txBody>
          <a:bodyPr>
            <a:noAutofit/>
          </a:bodyPr>
          <a:lstStyle/>
          <a:p>
            <a:pPr algn="ctr"/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RECRUITMENT AND SELECTION</a:t>
            </a:r>
            <a:br>
              <a:rPr lang="en-ZA" b="1" dirty="0">
                <a:latin typeface="+mn-lt"/>
              </a:rPr>
            </a:br>
            <a:endParaRPr lang="en-ZA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50" y="1376738"/>
            <a:ext cx="3571875" cy="2252287"/>
          </a:xfrm>
        </p:spPr>
        <p:txBody>
          <a:bodyPr>
            <a:normAutofit/>
          </a:bodyPr>
          <a:lstStyle/>
          <a:p>
            <a:r>
              <a:rPr lang="en-ZA" dirty="0"/>
              <a:t>staff establishment</a:t>
            </a:r>
          </a:p>
          <a:p>
            <a:r>
              <a:rPr lang="en-ZA" dirty="0"/>
              <a:t>recruitment model</a:t>
            </a:r>
          </a:p>
          <a:p>
            <a:r>
              <a:rPr lang="en-ZA" dirty="0"/>
              <a:t>linguistic overlap</a:t>
            </a:r>
          </a:p>
        </p:txBody>
      </p:sp>
      <p:sp>
        <p:nvSpPr>
          <p:cNvPr id="4" name="Right Brace 3"/>
          <p:cNvSpPr/>
          <p:nvPr/>
        </p:nvSpPr>
        <p:spPr>
          <a:xfrm rot="5400000">
            <a:off x="5400675" y="2066928"/>
            <a:ext cx="714373" cy="3324226"/>
          </a:xfrm>
          <a:prstGeom prst="rightBrace">
            <a:avLst>
              <a:gd name="adj1" fmla="val 8333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extBox 4"/>
          <p:cNvSpPr txBox="1"/>
          <p:nvPr/>
        </p:nvSpPr>
        <p:spPr>
          <a:xfrm>
            <a:off x="1531039" y="4563830"/>
            <a:ext cx="8591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000" b="1" dirty="0"/>
              <a:t>vastly differing levels of reporter ability</a:t>
            </a:r>
          </a:p>
        </p:txBody>
      </p:sp>
    </p:spTree>
    <p:extLst>
      <p:ext uri="{BB962C8B-B14F-4D97-AF65-F5344CB8AC3E}">
        <p14:creationId xmlns:p14="http://schemas.microsoft.com/office/powerpoint/2010/main" val="17573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4000"/>
    </mc:Choice>
    <mc:Fallback xmlns="">
      <p:transition spd="slow" advClick="0" advTm="5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8176" y="286873"/>
            <a:ext cx="106203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400" b="1" dirty="0"/>
              <a:t>THE IMPLICATIONS OF OUR RECRUITMENT MODEL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5691" y="1926780"/>
            <a:ext cx="4647384" cy="156966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2400" i="1" dirty="0"/>
              <a:t>Scenario 1</a:t>
            </a:r>
            <a:r>
              <a:rPr lang="en-ZA" sz="2400" dirty="0"/>
              <a:t>:  An MP whose mother tongue / first language is </a:t>
            </a:r>
            <a:r>
              <a:rPr lang="en-ZA" sz="2400" b="1" u="sng" dirty="0"/>
              <a:t>not</a:t>
            </a:r>
            <a:r>
              <a:rPr lang="en-ZA" sz="2400" u="sng" dirty="0"/>
              <a:t> </a:t>
            </a:r>
            <a:r>
              <a:rPr lang="en-ZA" sz="2400" b="1" u="sng" dirty="0"/>
              <a:t>English</a:t>
            </a:r>
            <a:r>
              <a:rPr lang="en-ZA" sz="2400" u="sng" dirty="0"/>
              <a:t> </a:t>
            </a:r>
            <a:r>
              <a:rPr lang="en-ZA" sz="2400" dirty="0"/>
              <a:t>delivers a speech in English during a sitting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57923" y="2450928"/>
            <a:ext cx="3452134" cy="35394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3200" dirty="0"/>
              <a:t>That MP’s speech is reported by a reporter whose mother tongue / first language is </a:t>
            </a:r>
            <a:r>
              <a:rPr lang="en-ZA" sz="3200" b="1" u="sng" dirty="0"/>
              <a:t>not</a:t>
            </a:r>
            <a:r>
              <a:rPr lang="en-ZA" sz="3200" u="sng" dirty="0"/>
              <a:t> </a:t>
            </a:r>
            <a:r>
              <a:rPr lang="en-ZA" sz="3200" b="1" u="sng" dirty="0"/>
              <a:t>English</a:t>
            </a:r>
            <a:r>
              <a:rPr lang="en-ZA" sz="3200" dirty="0"/>
              <a:t> and who is multi-lingual</a:t>
            </a:r>
            <a:endParaRPr lang="en-ZA" sz="3200" b="1" u="sng" dirty="0"/>
          </a:p>
        </p:txBody>
      </p:sp>
      <p:sp>
        <p:nvSpPr>
          <p:cNvPr id="7" name="Right Arrow 6"/>
          <p:cNvSpPr/>
          <p:nvPr/>
        </p:nvSpPr>
        <p:spPr>
          <a:xfrm>
            <a:off x="5580288" y="4053564"/>
            <a:ext cx="685799" cy="561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TextBox 5"/>
          <p:cNvSpPr txBox="1"/>
          <p:nvPr/>
        </p:nvSpPr>
        <p:spPr>
          <a:xfrm>
            <a:off x="905692" y="4138751"/>
            <a:ext cx="4656910" cy="230832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2400" i="1" dirty="0"/>
              <a:t>Scenario 2</a:t>
            </a:r>
            <a:r>
              <a:rPr lang="en-ZA" sz="2400" dirty="0"/>
              <a:t>:  An MP delivers an off-the-cuff speech in his / her mother tongue during a sitting, but code-switches between his mother tongue and other indigenous languages</a:t>
            </a:r>
          </a:p>
        </p:txBody>
      </p:sp>
      <p:sp>
        <p:nvSpPr>
          <p:cNvPr id="8" name="Right Arrow 7"/>
          <p:cNvSpPr/>
          <p:nvPr/>
        </p:nvSpPr>
        <p:spPr>
          <a:xfrm>
            <a:off x="5553075" y="3055072"/>
            <a:ext cx="685799" cy="561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0649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0"/>
    </mc:Choice>
    <mc:Fallback xmlns="">
      <p:transition spd="slow" advClick="0" advTm="4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10515600" cy="2014537"/>
          </a:xfrm>
        </p:spPr>
        <p:txBody>
          <a:bodyPr>
            <a:noAutofit/>
          </a:bodyPr>
          <a:lstStyle/>
          <a:p>
            <a:pPr algn="ctr"/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MANAGING MULTILINGUAL REPORTING –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TWO BROAD FOCI:</a:t>
            </a:r>
            <a:br>
              <a:rPr lang="en-ZA" b="1" dirty="0">
                <a:latin typeface="+mn-lt"/>
              </a:rPr>
            </a:br>
            <a:endParaRPr lang="en-ZA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275" y="4150417"/>
            <a:ext cx="4648200" cy="82163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ZA" b="1" dirty="0">
                <a:solidFill>
                  <a:schemeClr val="bg1">
                    <a:lumMod val="65000"/>
                  </a:schemeClr>
                </a:solidFill>
              </a:rPr>
              <a:t>Recruitment and Selection model</a:t>
            </a:r>
          </a:p>
          <a:p>
            <a:pPr algn="ctr"/>
            <a:endParaRPr lang="en-Z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9529" y="4178993"/>
            <a:ext cx="5019502" cy="79305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ZA" sz="3000" b="1" dirty="0"/>
              <a:t>Workflow + Performance management systems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619529" y="2238375"/>
            <a:ext cx="1703589" cy="1810962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457575" y="2238375"/>
            <a:ext cx="1866900" cy="1810962"/>
          </a:xfrm>
          <a:prstGeom prst="straightConnector1">
            <a:avLst/>
          </a:prstGeom>
          <a:ln w="666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42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5" y="117475"/>
            <a:ext cx="11020425" cy="1082675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WORKFLOW + PERFORMANCE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00151"/>
            <a:ext cx="10515600" cy="3857624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ZA" dirty="0"/>
              <a:t>Logging</a:t>
            </a:r>
          </a:p>
          <a:p>
            <a:pPr marL="514350" indent="-514350">
              <a:buFont typeface="+mj-lt"/>
              <a:buAutoNum type="arabicPeriod"/>
            </a:pPr>
            <a:r>
              <a:rPr lang="en-ZA" dirty="0"/>
              <a:t>Allocation </a:t>
            </a:r>
          </a:p>
          <a:p>
            <a:pPr marL="514350" indent="-514350">
              <a:buFont typeface="+mj-lt"/>
              <a:buAutoNum type="arabicPeriod"/>
            </a:pPr>
            <a:r>
              <a:rPr lang="en-ZA" dirty="0"/>
              <a:t>Pre-independence and Independence</a:t>
            </a:r>
          </a:p>
          <a:p>
            <a:pPr marL="514350" indent="-514350">
              <a:buFont typeface="+mj-lt"/>
              <a:buAutoNum type="arabicPeriod"/>
            </a:pPr>
            <a:r>
              <a:rPr lang="en-ZA" dirty="0"/>
              <a:t>Checking and Mentoring </a:t>
            </a:r>
          </a:p>
          <a:p>
            <a:pPr marL="514350" indent="-514350">
              <a:buFont typeface="+mj-lt"/>
              <a:buAutoNum type="arabicPeriod"/>
            </a:pPr>
            <a:r>
              <a:rPr lang="en-ZA" dirty="0"/>
              <a:t>Two levels of quality assurance</a:t>
            </a:r>
          </a:p>
          <a:p>
            <a:pPr marL="514350" indent="-514350">
              <a:buFont typeface="+mj-lt"/>
              <a:buAutoNum type="arabicPeriod"/>
            </a:pPr>
            <a:r>
              <a:rPr lang="en-ZA" dirty="0"/>
              <a:t>Standard Operating Procedures</a:t>
            </a:r>
          </a:p>
          <a:p>
            <a:pPr marL="514350" indent="-514350">
              <a:buFont typeface="+mj-lt"/>
              <a:buAutoNum type="arabicPeriod"/>
            </a:pPr>
            <a:r>
              <a:rPr lang="en-ZA" dirty="0"/>
              <a:t>Quality assurance is integrated into Parliament’s Performance Assessment and Management system</a:t>
            </a:r>
          </a:p>
          <a:p>
            <a:pPr marL="514350" indent="-514350">
              <a:buFont typeface="+mj-lt"/>
              <a:buAutoNum type="arabicPeriod"/>
            </a:pPr>
            <a:r>
              <a:rPr lang="en-ZA" dirty="0"/>
              <a:t>Circles of professional development – formal &amp; informal</a:t>
            </a:r>
          </a:p>
          <a:p>
            <a:pPr marL="514350" indent="-514350">
              <a:buFont typeface="+mj-lt"/>
              <a:buAutoNum type="arabicPeriod"/>
            </a:pPr>
            <a:endParaRPr lang="en-ZA" dirty="0"/>
          </a:p>
        </p:txBody>
      </p:sp>
      <p:sp>
        <p:nvSpPr>
          <p:cNvPr id="6" name="Explosion 2 5"/>
          <p:cNvSpPr/>
          <p:nvPr/>
        </p:nvSpPr>
        <p:spPr>
          <a:xfrm>
            <a:off x="4505325" y="5572131"/>
            <a:ext cx="3190875" cy="1266820"/>
          </a:xfrm>
          <a:prstGeom prst="irregularSeal2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extBox 4"/>
          <p:cNvSpPr txBox="1"/>
          <p:nvPr/>
        </p:nvSpPr>
        <p:spPr>
          <a:xfrm>
            <a:off x="1714500" y="5886456"/>
            <a:ext cx="8562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b="1" dirty="0">
                <a:solidFill>
                  <a:schemeClr val="accent6">
                    <a:lumMod val="50000"/>
                  </a:schemeClr>
                </a:solidFill>
              </a:rPr>
              <a:t>QUALITY</a:t>
            </a:r>
          </a:p>
        </p:txBody>
      </p:sp>
      <p:sp>
        <p:nvSpPr>
          <p:cNvPr id="7" name="Equal 6"/>
          <p:cNvSpPr/>
          <p:nvPr/>
        </p:nvSpPr>
        <p:spPr>
          <a:xfrm>
            <a:off x="5648325" y="5057775"/>
            <a:ext cx="704850" cy="571505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9812607" y="3795875"/>
            <a:ext cx="331748" cy="1117494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ight Brace 8"/>
          <p:cNvSpPr/>
          <p:nvPr/>
        </p:nvSpPr>
        <p:spPr>
          <a:xfrm>
            <a:off x="6353175" y="1200150"/>
            <a:ext cx="409031" cy="2486087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TextBox 9"/>
          <p:cNvSpPr txBox="1"/>
          <p:nvPr/>
        </p:nvSpPr>
        <p:spPr>
          <a:xfrm>
            <a:off x="6912417" y="2333657"/>
            <a:ext cx="783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b="1" dirty="0"/>
              <a:t>WF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82487" y="4154567"/>
            <a:ext cx="628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b="1" dirty="0"/>
              <a:t>PA</a:t>
            </a:r>
          </a:p>
        </p:txBody>
      </p:sp>
    </p:spTree>
    <p:extLst>
      <p:ext uri="{BB962C8B-B14F-4D97-AF65-F5344CB8AC3E}">
        <p14:creationId xmlns:p14="http://schemas.microsoft.com/office/powerpoint/2010/main" val="281197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7000"/>
    </mc:Choice>
    <mc:Fallback xmlns="">
      <p:transition spd="slow" advClick="0" advTm="25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8176" y="407968"/>
            <a:ext cx="10620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400" b="1" dirty="0"/>
              <a:t>HOLISTIC QUALITY ASSURANCE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3900" y="1543050"/>
            <a:ext cx="2114549" cy="212365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2200" i="1" dirty="0"/>
              <a:t>1</a:t>
            </a:r>
            <a:r>
              <a:rPr lang="en-ZA" sz="2200" dirty="0"/>
              <a:t>: An MP whose mother tongue / first language is </a:t>
            </a:r>
            <a:r>
              <a:rPr lang="en-ZA" sz="2200" b="1" u="sng" dirty="0"/>
              <a:t>not English </a:t>
            </a:r>
            <a:r>
              <a:rPr lang="en-ZA" sz="2200" dirty="0"/>
              <a:t>speaks English during a sitting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33773" y="1562100"/>
            <a:ext cx="1924052" cy="28007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2200" dirty="0"/>
              <a:t>That MP’s speech is reported by a reporter whose mother tongue / first language is </a:t>
            </a:r>
            <a:r>
              <a:rPr lang="en-ZA" sz="2200" b="1" u="sng" dirty="0"/>
              <a:t>not English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58271" y="1562100"/>
            <a:ext cx="2295530" cy="39703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2800" dirty="0"/>
              <a:t>Challenge is addressed </a:t>
            </a:r>
            <a:r>
              <a:rPr lang="en-ZA" sz="2800" b="1" dirty="0"/>
              <a:t>systemically</a:t>
            </a:r>
            <a:r>
              <a:rPr lang="en-ZA" sz="2800" dirty="0"/>
              <a:t> – personal development plans on the Performance Management system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43624" y="1562100"/>
            <a:ext cx="2228848" cy="48320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2800" dirty="0"/>
              <a:t>Challenge addressed </a:t>
            </a:r>
            <a:r>
              <a:rPr lang="en-ZA" sz="2800" b="1" dirty="0"/>
              <a:t>operationally</a:t>
            </a:r>
            <a:r>
              <a:rPr lang="en-ZA" sz="2800" dirty="0"/>
              <a:t> – inclusion of indigenous language experts; SOPs; two levels of quality assurance</a:t>
            </a:r>
          </a:p>
        </p:txBody>
      </p:sp>
      <p:sp>
        <p:nvSpPr>
          <p:cNvPr id="7" name="Right Arrow 6"/>
          <p:cNvSpPr/>
          <p:nvPr/>
        </p:nvSpPr>
        <p:spPr>
          <a:xfrm>
            <a:off x="2847976" y="2314574"/>
            <a:ext cx="685799" cy="561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ight Arrow 7"/>
          <p:cNvSpPr/>
          <p:nvPr/>
        </p:nvSpPr>
        <p:spPr>
          <a:xfrm>
            <a:off x="5457825" y="2705100"/>
            <a:ext cx="685799" cy="590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Cross 9"/>
          <p:cNvSpPr/>
          <p:nvPr/>
        </p:nvSpPr>
        <p:spPr>
          <a:xfrm>
            <a:off x="8372472" y="3057525"/>
            <a:ext cx="685799" cy="72390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TextBox 10"/>
          <p:cNvSpPr txBox="1"/>
          <p:nvPr/>
        </p:nvSpPr>
        <p:spPr>
          <a:xfrm>
            <a:off x="733423" y="3741181"/>
            <a:ext cx="2095501" cy="246221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2200" i="1" dirty="0"/>
              <a:t>2</a:t>
            </a:r>
            <a:r>
              <a:rPr lang="en-ZA" sz="2200" dirty="0"/>
              <a:t>: An MP code-switches between his mother tongue and other indigenous languages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52820" y="4444931"/>
            <a:ext cx="1905005" cy="178510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2200" dirty="0"/>
              <a:t>That MP’s speech is reported by multilingual  reporter</a:t>
            </a:r>
            <a:endParaRPr lang="en-ZA" sz="2200" b="1" u="sng" dirty="0"/>
          </a:p>
        </p:txBody>
      </p:sp>
      <p:sp>
        <p:nvSpPr>
          <p:cNvPr id="13" name="Right Arrow 12"/>
          <p:cNvSpPr/>
          <p:nvPr/>
        </p:nvSpPr>
        <p:spPr>
          <a:xfrm>
            <a:off x="2847975" y="5043485"/>
            <a:ext cx="685799" cy="561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Right Arrow 13"/>
          <p:cNvSpPr/>
          <p:nvPr/>
        </p:nvSpPr>
        <p:spPr>
          <a:xfrm>
            <a:off x="5457825" y="4920406"/>
            <a:ext cx="685799" cy="561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5799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000"/>
    </mc:Choice>
    <mc:Fallback xmlns="">
      <p:transition spd="slow" advClick="0" advTm="3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4650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latin typeface="+mn-lt"/>
              </a:rPr>
              <a:t>TRIALLING AN AUTOMATIC SPEECH RECOGNITION SYSTEM FOR ONE MONTH IN 2021 – OUR FINDINGS: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87575"/>
            <a:ext cx="10515600" cy="3622675"/>
          </a:xfrm>
        </p:spPr>
        <p:txBody>
          <a:bodyPr>
            <a:normAutofit/>
          </a:bodyPr>
          <a:lstStyle/>
          <a:p>
            <a:r>
              <a:rPr lang="en-ZA" dirty="0"/>
              <a:t>Helpful</a:t>
            </a:r>
          </a:p>
          <a:p>
            <a:r>
              <a:rPr lang="en-ZA" dirty="0"/>
              <a:t>Quite impressive!</a:t>
            </a:r>
          </a:p>
          <a:p>
            <a:r>
              <a:rPr lang="en-ZA" dirty="0"/>
              <a:t>Varying levels of transcription accuracy – what are the reasons? </a:t>
            </a:r>
          </a:p>
          <a:p>
            <a:r>
              <a:rPr lang="en-ZA" dirty="0"/>
              <a:t>Human editorial intervention</a:t>
            </a:r>
          </a:p>
          <a:p>
            <a:r>
              <a:rPr lang="en-ZA" dirty="0"/>
              <a:t>ASRs for languages used less frequently in government – audio recordings</a:t>
            </a:r>
          </a:p>
          <a:p>
            <a:r>
              <a:rPr lang="en-ZA" dirty="0"/>
              <a:t>Logical progression of ASR development?</a:t>
            </a:r>
          </a:p>
        </p:txBody>
      </p:sp>
    </p:spTree>
    <p:extLst>
      <p:ext uri="{BB962C8B-B14F-4D97-AF65-F5344CB8AC3E}">
        <p14:creationId xmlns:p14="http://schemas.microsoft.com/office/powerpoint/2010/main" val="13725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4000"/>
    </mc:Choice>
    <mc:Fallback xmlns="">
      <p:transition spd="slow" advClick="0" advTm="13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2B7FAFFDD6784DB98BD754B67B6B12" ma:contentTypeVersion="137" ma:contentTypeDescription="Create a new document." ma:contentTypeScope="" ma:versionID="b30625afbccbbd7e09857d728c302296">
  <xsd:schema xmlns:xsd="http://www.w3.org/2001/XMLSchema" xmlns:xs="http://www.w3.org/2001/XMLSchema" xmlns:p="http://schemas.microsoft.com/office/2006/metadata/properties" xmlns:ns2="389d2ee7-2689-40f1-a5cd-31e2be610952" xmlns:ns3="4600776d-0a3c-44b4-bff2-0ceaafb13046" xmlns:ns4="097a4cac-090b-49b3-9185-b50adab6f76c" targetNamespace="http://schemas.microsoft.com/office/2006/metadata/properties" ma:root="true" ma:fieldsID="36891250423ed2ad1eba7cb7456da377" ns2:_="" ns3:_="" ns4:_="">
    <xsd:import namespace="389d2ee7-2689-40f1-a5cd-31e2be610952"/>
    <xsd:import namespace="4600776d-0a3c-44b4-bff2-0ceaafb13046"/>
    <xsd:import namespace="097a4cac-090b-49b3-9185-b50adab6f76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TaxCatchAll" minOccurs="0"/>
                <xsd:element ref="ns3:RetentionTriggerDate" minOccurs="0"/>
                <xsd:element ref="ns3:cd0fc526a5c840319a97fd94028e9904" minOccurs="0"/>
                <xsd:element ref="ns3:RecordNumber" minOccurs="0"/>
                <xsd:element ref="ns3:k5b153ee974a4a57a7568e533217f2cb" minOccurs="0"/>
                <xsd:element ref="ns3:j6c5b17cd04246da82e5604daf08bc68" minOccurs="0"/>
                <xsd:element ref="ns3:g3ef09377e3444258679b6035a1ff93a" minOccurs="0"/>
                <xsd:element ref="ns3:c4838c65c76546ae93d5703426802f7f" minOccurs="0"/>
                <xsd:element ref="ns3:TransfertoArchive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2:SharedWithUsers" minOccurs="0"/>
                <xsd:element ref="ns2:SharedWithDetail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9d2ee7-2689-40f1-a5cd-31e2be61095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3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0776d-0a3c-44b4-bff2-0ceaafb13046" elementFormDefault="qualified">
    <xsd:import namespace="http://schemas.microsoft.com/office/2006/documentManagement/types"/>
    <xsd:import namespace="http://schemas.microsoft.com/office/infopath/2007/PartnerControls"/>
    <xsd:element name="TaxCatchAll" ma:index="11" nillable="true" ma:displayName="Taxonomy Catch All Column" ma:hidden="true" ma:list="{c52476e8-3505-42fd-9f9b-e2b259e9e0a6}" ma:internalName="TaxCatchAll" ma:showField="CatchAllData" ma:web="389d2ee7-2689-40f1-a5cd-31e2be6109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RetentionTriggerDate" ma:index="12" nillable="true" ma:displayName="Retention Trigger Date" ma:format="DateOnly" ma:internalName="RetentionTriggerDate" ma:readOnly="false">
      <xsd:simpleType>
        <xsd:restriction base="dms:DateTime"/>
      </xsd:simpleType>
    </xsd:element>
    <xsd:element name="cd0fc526a5c840319a97fd94028e9904" ma:index="13" nillable="true" ma:taxonomy="true" ma:internalName="cd0fc526a5c840319a97fd94028e9904" ma:taxonomyFieldName="RMKeyword4" ma:displayName="RM Keyword 4" ma:readOnly="false" ma:fieldId="{cd0fc526-a5c8-4031-9a97-fd94028e9904}" ma:sspId="eb37f91c-4bb8-4ab3-bc5a-cd8753815459" ma:termSetId="35662a10-3587-4b3e-a59c-955899b5916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RecordNumber" ma:index="15" nillable="true" ma:displayName="Record Number" ma:indexed="true" ma:internalName="RecordNumber" ma:readOnly="false">
      <xsd:simpleType>
        <xsd:restriction base="dms:Text">
          <xsd:maxLength value="255"/>
        </xsd:restriction>
      </xsd:simpleType>
    </xsd:element>
    <xsd:element name="k5b153ee974a4a57a7568e533217f2cb" ma:index="16" nillable="true" ma:taxonomy="true" ma:internalName="k5b153ee974a4a57a7568e533217f2cb" ma:taxonomyFieldName="ProtectiveMarking" ma:displayName="Protective Marking" ma:readOnly="false" ma:fieldId="{45b153ee-974a-4a57-a756-8e533217f2cb}" ma:sspId="eb37f91c-4bb8-4ab3-bc5a-cd8753815459" ma:termSetId="a21652b8-fc26-4b81-81c8-686b596c9f4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6c5b17cd04246da82e5604daf08bc68" ma:index="18" nillable="true" ma:taxonomy="true" ma:internalName="j6c5b17cd04246da82e5604daf08bc68" ma:taxonomyFieldName="RMKeyword2" ma:displayName="RM Keyword 2" ma:readOnly="false" ma:fieldId="{36c5b17c-d042-46da-82e5-604daf08bc68}" ma:sspId="eb37f91c-4bb8-4ab3-bc5a-cd8753815459" ma:termSetId="6d4083f0-4a5b-4f0d-bf61-1a7bc95d06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3ef09377e3444258679b6035a1ff93a" ma:index="20" nillable="true" ma:taxonomy="true" ma:internalName="g3ef09377e3444258679b6035a1ff93a" ma:taxonomyFieldName="RMKeyword3" ma:displayName="RM Keyword 3" ma:readOnly="false" ma:fieldId="{03ef0937-7e34-4425-8679-b6035a1ff93a}" ma:sspId="eb37f91c-4bb8-4ab3-bc5a-cd8753815459" ma:termSetId="4114c526-84fc-4c3e-bdac-645514365e2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4838c65c76546ae93d5703426802f7f" ma:index="22" nillable="true" ma:taxonomy="true" ma:internalName="c4838c65c76546ae93d5703426802f7f" ma:taxonomyFieldName="RMKeyword1" ma:displayName="RM Keyword 1" ma:readOnly="false" ma:default="7;#Public Relations|cd54617d-cc6a-4557-a661-09aecb4ca114" ma:fieldId="{c4838c65-c765-46ae-93d5-703426802f7f}" ma:sspId="eb37f91c-4bb8-4ab3-bc5a-cd8753815459" ma:termSetId="6ce78382-c8e8-44b0-9862-0d52dc2f47b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ransfertoArchives" ma:index="24" nillable="true" ma:displayName="Transfer to Archives" ma:default="0" ma:internalName="TransfertoArchives" ma:readOnly="fals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7a4cac-090b-49b3-9185-b50adab6f7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8" nillable="true" ma:displayName="Tags" ma:internalName="MediaServiceAutoTags" ma:readOnly="true">
      <xsd:simpleType>
        <xsd:restriction base="dms:Text"/>
      </xsd:simpleType>
    </xsd:element>
    <xsd:element name="MediaServiceOCR" ma:index="2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cordNumber xmlns="4600776d-0a3c-44b4-bff2-0ceaafb13046" xsi:nil="true"/>
    <TaxCatchAll xmlns="4600776d-0a3c-44b4-bff2-0ceaafb13046">
      <Value>7</Value>
    </TaxCatchAll>
    <k5b153ee974a4a57a7568e533217f2cb xmlns="4600776d-0a3c-44b4-bff2-0ceaafb13046">
      <Terms xmlns="http://schemas.microsoft.com/office/infopath/2007/PartnerControls"/>
    </k5b153ee974a4a57a7568e533217f2cb>
    <g3ef09377e3444258679b6035a1ff93a xmlns="4600776d-0a3c-44b4-bff2-0ceaafb13046">
      <Terms xmlns="http://schemas.microsoft.com/office/infopath/2007/PartnerControls"/>
    </g3ef09377e3444258679b6035a1ff93a>
    <j6c5b17cd04246da82e5604daf08bc68 xmlns="4600776d-0a3c-44b4-bff2-0ceaafb13046">
      <Terms xmlns="http://schemas.microsoft.com/office/infopath/2007/PartnerControls"/>
    </j6c5b17cd04246da82e5604daf08bc68>
    <TransfertoArchives xmlns="4600776d-0a3c-44b4-bff2-0ceaafb13046">false</TransfertoArchives>
    <cd0fc526a5c840319a97fd94028e9904 xmlns="4600776d-0a3c-44b4-bff2-0ceaafb13046">
      <Terms xmlns="http://schemas.microsoft.com/office/infopath/2007/PartnerControls"/>
    </cd0fc526a5c840319a97fd94028e9904>
    <RetentionTriggerDate xmlns="4600776d-0a3c-44b4-bff2-0ceaafb13046" xsi:nil="true"/>
    <c4838c65c76546ae93d5703426802f7f xmlns="4600776d-0a3c-44b4-bff2-0ceaafb13046">
      <Terms xmlns="http://schemas.microsoft.com/office/infopath/2007/PartnerControls">
        <TermInfo xmlns="http://schemas.microsoft.com/office/infopath/2007/PartnerControls">
          <TermName xmlns="http://schemas.microsoft.com/office/infopath/2007/PartnerControls">Public Relations</TermName>
          <TermId xmlns="http://schemas.microsoft.com/office/infopath/2007/PartnerControls">cd54617d-cc6a-4557-a661-09aecb4ca114</TermId>
        </TermInfo>
      </Terms>
    </c4838c65c76546ae93d5703426802f7f>
    <_dlc_DocId xmlns="389d2ee7-2689-40f1-a5cd-31e2be610952">55JNQY2CE654-923674368-9031</_dlc_DocId>
    <_dlc_DocIdUrl xmlns="389d2ee7-2689-40f1-a5cd-31e2be610952">
      <Url>https://hopuk.sharepoint.com/sites/hct-Hansard/_layouts/15/DocIdRedir.aspx?ID=55JNQY2CE654-923674368-9031</Url>
      <Description>55JNQY2CE654-923674368-9031</Description>
    </_dlc_DocIdUrl>
  </documentManagement>
</p:properties>
</file>

<file path=customXml/itemProps1.xml><?xml version="1.0" encoding="utf-8"?>
<ds:datastoreItem xmlns:ds="http://schemas.openxmlformats.org/officeDocument/2006/customXml" ds:itemID="{51452FF3-F31C-4A9B-BA5D-753DE3D6FE28}"/>
</file>

<file path=customXml/itemProps2.xml><?xml version="1.0" encoding="utf-8"?>
<ds:datastoreItem xmlns:ds="http://schemas.openxmlformats.org/officeDocument/2006/customXml" ds:itemID="{F318D42B-2E23-4473-B056-8F0D046CEB66}"/>
</file>

<file path=customXml/itemProps3.xml><?xml version="1.0" encoding="utf-8"?>
<ds:datastoreItem xmlns:ds="http://schemas.openxmlformats.org/officeDocument/2006/customXml" ds:itemID="{F5727141-4ACE-4DF2-B109-A8ACEE91F8F0}"/>
</file>

<file path=customXml/itemProps4.xml><?xml version="1.0" encoding="utf-8"?>
<ds:datastoreItem xmlns:ds="http://schemas.openxmlformats.org/officeDocument/2006/customXml" ds:itemID="{A056EA16-8555-44B8-B300-7C67CFB6FCCE}"/>
</file>

<file path=docProps/app.xml><?xml version="1.0" encoding="utf-8"?>
<Properties xmlns="http://schemas.openxmlformats.org/officeDocument/2006/extended-properties" xmlns:vt="http://schemas.openxmlformats.org/officeDocument/2006/docPropsVTypes">
  <TotalTime>5881</TotalTime>
  <Words>411</Words>
  <Application>Microsoft Office PowerPoint</Application>
  <PresentationFormat>Widescreen</PresentationFormat>
  <Paragraphs>58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HANSARD  </vt:lpstr>
      <vt:lpstr>The Constitution of the Republic of South Africa recognises 12 languages as official languages of government (10 spoken languages indigenous to the country, plus English, plus Sign Language)</vt:lpstr>
      <vt:lpstr> MANAGING MULTILINGUAL REPORTING –  TWO BROAD FOCI: </vt:lpstr>
      <vt:lpstr> RECRUITMENT AND SELECTION </vt:lpstr>
      <vt:lpstr>PowerPoint Presentation</vt:lpstr>
      <vt:lpstr> MANAGING MULTILINGUAL REPORTING –  TWO BROAD FOCI: </vt:lpstr>
      <vt:lpstr>WORKFLOW + PERFORMANCE MANAGEMENT</vt:lpstr>
      <vt:lpstr>PowerPoint Presentation</vt:lpstr>
      <vt:lpstr>TRIALLING AN AUTOMATIC SPEECH RECOGNITION SYSTEM FOR ONE MONTH IN 2021 – OUR FINDINGS: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HANSARD</dc:title>
  <dc:creator>Nigel Van Ster</dc:creator>
  <cp:lastModifiedBy>LIPKOWSKA, Joanna</cp:lastModifiedBy>
  <cp:revision>79</cp:revision>
  <dcterms:created xsi:type="dcterms:W3CDTF">2022-07-05T14:37:58Z</dcterms:created>
  <dcterms:modified xsi:type="dcterms:W3CDTF">2022-07-12T19:05:23Z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0x010100382B7FAFFDD6784DB98BD754B67B6B12</vt:lpwstr>
  </property>
  <property fmtid="{D5CDD505-2E9C-101B-9397-08002B2CF9AE}" pid="3" name="RMKeyword1">
    <vt:lpwstr>7;#Public Relations|cd54617d-cc6a-4557-a661-09aecb4ca114</vt:lpwstr>
  </property>
  <property fmtid="{D5CDD505-2E9C-101B-9397-08002B2CF9AE}" pid="4" name="_dlc_DocIdItemGuid">
    <vt:lpwstr>da387f87-0d35-4d51-a1db-a991c671f590</vt:lpwstr>
  </property>
  <property fmtid="{D5CDD505-2E9C-101B-9397-08002B2CF9AE}" pid="5" name="ProtectiveMarking">
    <vt:lpwstr/>
  </property>
  <property fmtid="{D5CDD505-2E9C-101B-9397-08002B2CF9AE}" pid="6" name="RMKeyword3">
    <vt:lpwstr/>
  </property>
  <property fmtid="{D5CDD505-2E9C-101B-9397-08002B2CF9AE}" pid="7" name="RMKeyword4">
    <vt:lpwstr/>
  </property>
  <property fmtid="{D5CDD505-2E9C-101B-9397-08002B2CF9AE}" pid="8" name="RMKeyword2">
    <vt:lpwstr/>
  </property>
</Properties>
</file>