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1.xml" ContentType="application/vnd.openxmlformats-officedocument.themeOverride+xml"/>
  <Override PartName="/ppt/theme/themeOverride2.xml" ContentType="application/vnd.openxmlformats-officedocument.themeOverr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80" r:id="rId3"/>
    <p:sldId id="493" r:id="rId4"/>
    <p:sldId id="483" r:id="rId5"/>
    <p:sldId id="481" r:id="rId6"/>
    <p:sldId id="485" r:id="rId7"/>
    <p:sldId id="486" r:id="rId8"/>
    <p:sldId id="272" r:id="rId9"/>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6" autoAdjust="0"/>
    <p:restoredTop sz="90402" autoAdjust="0"/>
  </p:normalViewPr>
  <p:slideViewPr>
    <p:cSldViewPr snapToGrid="0">
      <p:cViewPr varScale="1">
        <p:scale>
          <a:sx n="74" d="100"/>
          <a:sy n="74"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1"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89" indent="0" algn="ctr">
              <a:buNone/>
              <a:defRPr>
                <a:solidFill>
                  <a:schemeClr val="tx1">
                    <a:tint val="75000"/>
                  </a:schemeClr>
                </a:solidFill>
              </a:defRPr>
            </a:lvl3pPr>
            <a:lvl4pPr marL="1371584" indent="0" algn="ctr">
              <a:buNone/>
              <a:defRPr>
                <a:solidFill>
                  <a:schemeClr val="tx1">
                    <a:tint val="75000"/>
                  </a:schemeClr>
                </a:solidFill>
              </a:defRPr>
            </a:lvl4pPr>
            <a:lvl5pPr marL="1828779" indent="0" algn="ctr">
              <a:buNone/>
              <a:defRPr>
                <a:solidFill>
                  <a:schemeClr val="tx1">
                    <a:tint val="75000"/>
                  </a:schemeClr>
                </a:solidFill>
              </a:defRPr>
            </a:lvl5pPr>
            <a:lvl6pPr marL="2285972" indent="0" algn="ctr">
              <a:buNone/>
              <a:defRPr>
                <a:solidFill>
                  <a:schemeClr val="tx1">
                    <a:tint val="75000"/>
                  </a:schemeClr>
                </a:solidFill>
              </a:defRPr>
            </a:lvl6pPr>
            <a:lvl7pPr marL="2743167" indent="0" algn="ctr">
              <a:buNone/>
              <a:defRPr>
                <a:solidFill>
                  <a:schemeClr val="tx1">
                    <a:tint val="75000"/>
                  </a:schemeClr>
                </a:solidFill>
              </a:defRPr>
            </a:lvl7pPr>
            <a:lvl8pPr marL="3200362" indent="0" algn="ctr">
              <a:buNone/>
              <a:defRPr>
                <a:solidFill>
                  <a:schemeClr val="tx1">
                    <a:tint val="75000"/>
                  </a:schemeClr>
                </a:solidFill>
              </a:defRPr>
            </a:lvl8pPr>
            <a:lvl9pPr marL="3657556"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996CED0-FE9E-4940-AE51-A6B482EBDDA6}" type="datetime1">
              <a:rPr lang="en-ZA" smtClean="0">
                <a:solidFill>
                  <a:prstClr val="black">
                    <a:tint val="75000"/>
                  </a:prstClr>
                </a:solidFill>
              </a:rPr>
              <a:pPr/>
              <a:t>2022/07/14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0907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46ED236-8BD9-4359-8B0F-5B31FA096CCC}" type="datetime1">
              <a:rPr lang="en-ZA" smtClean="0">
                <a:solidFill>
                  <a:prstClr val="black">
                    <a:tint val="75000"/>
                  </a:prstClr>
                </a:solidFill>
              </a:rPr>
              <a:pPr/>
              <a:t>2022/07/14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2237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5F0ED9C-D6D2-4FDF-82F3-6886B88707FA}" type="datetime1">
              <a:rPr lang="en-ZA" smtClean="0">
                <a:solidFill>
                  <a:prstClr val="black">
                    <a:tint val="75000"/>
                  </a:prstClr>
                </a:solidFill>
              </a:rPr>
              <a:pPr/>
              <a:t>2022/07/14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2413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6FD6B01-AAAD-4D29-94EF-D4EE06811331}" type="datetime1">
              <a:rPr lang="en-ZA" smtClean="0">
                <a:solidFill>
                  <a:prstClr val="black">
                    <a:tint val="75000"/>
                  </a:prstClr>
                </a:solidFill>
              </a:rPr>
              <a:pPr/>
              <a:t>2022/07/14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2011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1"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195" indent="0">
              <a:buNone/>
              <a:defRPr sz="1800">
                <a:solidFill>
                  <a:schemeClr val="tx1">
                    <a:tint val="75000"/>
                  </a:schemeClr>
                </a:solidFill>
              </a:defRPr>
            </a:lvl2pPr>
            <a:lvl3pPr marL="914389" indent="0">
              <a:buNone/>
              <a:defRPr sz="1600">
                <a:solidFill>
                  <a:schemeClr val="tx1">
                    <a:tint val="75000"/>
                  </a:schemeClr>
                </a:solidFill>
              </a:defRPr>
            </a:lvl3pPr>
            <a:lvl4pPr marL="1371584" indent="0">
              <a:buNone/>
              <a:defRPr sz="1400">
                <a:solidFill>
                  <a:schemeClr val="tx1">
                    <a:tint val="75000"/>
                  </a:schemeClr>
                </a:solidFill>
              </a:defRPr>
            </a:lvl4pPr>
            <a:lvl5pPr marL="1828779" indent="0">
              <a:buNone/>
              <a:defRPr sz="1400">
                <a:solidFill>
                  <a:schemeClr val="tx1">
                    <a:tint val="75000"/>
                  </a:schemeClr>
                </a:solidFill>
              </a:defRPr>
            </a:lvl5pPr>
            <a:lvl6pPr marL="2285972" indent="0">
              <a:buNone/>
              <a:defRPr sz="1400">
                <a:solidFill>
                  <a:schemeClr val="tx1">
                    <a:tint val="75000"/>
                  </a:schemeClr>
                </a:solidFill>
              </a:defRPr>
            </a:lvl6pPr>
            <a:lvl7pPr marL="2743167" indent="0">
              <a:buNone/>
              <a:defRPr sz="1400">
                <a:solidFill>
                  <a:schemeClr val="tx1">
                    <a:tint val="75000"/>
                  </a:schemeClr>
                </a:solidFill>
              </a:defRPr>
            </a:lvl7pPr>
            <a:lvl8pPr marL="3200362" indent="0">
              <a:buNone/>
              <a:defRPr sz="1400">
                <a:solidFill>
                  <a:schemeClr val="tx1">
                    <a:tint val="75000"/>
                  </a:schemeClr>
                </a:solidFill>
              </a:defRPr>
            </a:lvl8pPr>
            <a:lvl9pPr marL="365755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DFC52-CE82-4940-8467-39DDEC734ED6}" type="datetime1">
              <a:rPr lang="en-ZA" smtClean="0">
                <a:solidFill>
                  <a:prstClr val="black">
                    <a:tint val="75000"/>
                  </a:prstClr>
                </a:solidFill>
              </a:rPr>
              <a:pPr/>
              <a:t>2022/07/14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44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02F0D47-4480-416C-86DA-C1BCE92BF6CC}" type="datetime1">
              <a:rPr lang="en-ZA" smtClean="0">
                <a:solidFill>
                  <a:prstClr val="black">
                    <a:tint val="75000"/>
                  </a:prstClr>
                </a:solidFill>
              </a:rPr>
              <a:pPr/>
              <a:t>2022/07/14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2263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95" indent="0">
              <a:buNone/>
              <a:defRPr sz="2000" b="1"/>
            </a:lvl2pPr>
            <a:lvl3pPr marL="914389" indent="0">
              <a:buNone/>
              <a:defRPr sz="1800" b="1"/>
            </a:lvl3pPr>
            <a:lvl4pPr marL="1371584" indent="0">
              <a:buNone/>
              <a:defRPr sz="1600" b="1"/>
            </a:lvl4pPr>
            <a:lvl5pPr marL="1828779" indent="0">
              <a:buNone/>
              <a:defRPr sz="1600" b="1"/>
            </a:lvl5pPr>
            <a:lvl6pPr marL="2285972" indent="0">
              <a:buNone/>
              <a:defRPr sz="1600" b="1"/>
            </a:lvl6pPr>
            <a:lvl7pPr marL="2743167" indent="0">
              <a:buNone/>
              <a:defRPr sz="1600" b="1"/>
            </a:lvl7pPr>
            <a:lvl8pPr marL="3200362" indent="0">
              <a:buNone/>
              <a:defRPr sz="1600" b="1"/>
            </a:lvl8pPr>
            <a:lvl9pPr marL="36575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95" indent="0">
              <a:buNone/>
              <a:defRPr sz="2000" b="1"/>
            </a:lvl2pPr>
            <a:lvl3pPr marL="914389" indent="0">
              <a:buNone/>
              <a:defRPr sz="1800" b="1"/>
            </a:lvl3pPr>
            <a:lvl4pPr marL="1371584" indent="0">
              <a:buNone/>
              <a:defRPr sz="1600" b="1"/>
            </a:lvl4pPr>
            <a:lvl5pPr marL="1828779" indent="0">
              <a:buNone/>
              <a:defRPr sz="1600" b="1"/>
            </a:lvl5pPr>
            <a:lvl6pPr marL="2285972" indent="0">
              <a:buNone/>
              <a:defRPr sz="1600" b="1"/>
            </a:lvl6pPr>
            <a:lvl7pPr marL="2743167" indent="0">
              <a:buNone/>
              <a:defRPr sz="1600" b="1"/>
            </a:lvl7pPr>
            <a:lvl8pPr marL="3200362" indent="0">
              <a:buNone/>
              <a:defRPr sz="1600" b="1"/>
            </a:lvl8pPr>
            <a:lvl9pPr marL="36575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1B73D87-74A5-45B9-9CBF-983996E91650}" type="datetime1">
              <a:rPr lang="en-ZA" smtClean="0">
                <a:solidFill>
                  <a:prstClr val="black">
                    <a:tint val="75000"/>
                  </a:prstClr>
                </a:solidFill>
              </a:rPr>
              <a:pPr/>
              <a:t>2022/07/14</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7574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9DADD87-AC18-4661-AB29-73561479FBFC}" type="datetime1">
              <a:rPr lang="en-ZA" smtClean="0">
                <a:solidFill>
                  <a:prstClr val="black">
                    <a:tint val="75000"/>
                  </a:prstClr>
                </a:solidFill>
              </a:rPr>
              <a:pPr/>
              <a:t>2022/07/14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5303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E0EB8-8EE3-4196-96CD-D49735EF08B5}" type="datetime1">
              <a:rPr lang="en-ZA" smtClean="0">
                <a:solidFill>
                  <a:prstClr val="black">
                    <a:tint val="75000"/>
                  </a:prstClr>
                </a:solidFill>
              </a:rPr>
              <a:pPr/>
              <a:t>2022/07/14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6801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95" indent="0">
              <a:buNone/>
              <a:defRPr sz="1199"/>
            </a:lvl2pPr>
            <a:lvl3pPr marL="914389" indent="0">
              <a:buNone/>
              <a:defRPr sz="1000"/>
            </a:lvl3pPr>
            <a:lvl4pPr marL="1371584" indent="0">
              <a:buNone/>
              <a:defRPr sz="900"/>
            </a:lvl4pPr>
            <a:lvl5pPr marL="1828779" indent="0">
              <a:buNone/>
              <a:defRPr sz="900"/>
            </a:lvl5pPr>
            <a:lvl6pPr marL="2285972" indent="0">
              <a:buNone/>
              <a:defRPr sz="900"/>
            </a:lvl6pPr>
            <a:lvl7pPr marL="2743167" indent="0">
              <a:buNone/>
              <a:defRPr sz="900"/>
            </a:lvl7pPr>
            <a:lvl8pPr marL="3200362" indent="0">
              <a:buNone/>
              <a:defRPr sz="900"/>
            </a:lvl8pPr>
            <a:lvl9pPr marL="36575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8CD02-1D4F-42F2-A9D5-3E6F8F1F8224}" type="datetime1">
              <a:rPr lang="en-ZA" smtClean="0">
                <a:solidFill>
                  <a:prstClr val="black">
                    <a:tint val="75000"/>
                  </a:prstClr>
                </a:solidFill>
              </a:rPr>
              <a:pPr/>
              <a:t>2022/07/14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7104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5" indent="0">
              <a:buNone/>
              <a:defRPr sz="2800"/>
            </a:lvl2pPr>
            <a:lvl3pPr marL="914389" indent="0">
              <a:buNone/>
              <a:defRPr sz="2400"/>
            </a:lvl3pPr>
            <a:lvl4pPr marL="1371584" indent="0">
              <a:buNone/>
              <a:defRPr sz="2000"/>
            </a:lvl4pPr>
            <a:lvl5pPr marL="1828779" indent="0">
              <a:buNone/>
              <a:defRPr sz="2000"/>
            </a:lvl5pPr>
            <a:lvl6pPr marL="2285972" indent="0">
              <a:buNone/>
              <a:defRPr sz="2000"/>
            </a:lvl6pPr>
            <a:lvl7pPr marL="2743167" indent="0">
              <a:buNone/>
              <a:defRPr sz="2000"/>
            </a:lvl7pPr>
            <a:lvl8pPr marL="3200362" indent="0">
              <a:buNone/>
              <a:defRPr sz="2000"/>
            </a:lvl8pPr>
            <a:lvl9pPr marL="3657556"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95" indent="0">
              <a:buNone/>
              <a:defRPr sz="1199"/>
            </a:lvl2pPr>
            <a:lvl3pPr marL="914389" indent="0">
              <a:buNone/>
              <a:defRPr sz="1000"/>
            </a:lvl3pPr>
            <a:lvl4pPr marL="1371584" indent="0">
              <a:buNone/>
              <a:defRPr sz="900"/>
            </a:lvl4pPr>
            <a:lvl5pPr marL="1828779" indent="0">
              <a:buNone/>
              <a:defRPr sz="900"/>
            </a:lvl5pPr>
            <a:lvl6pPr marL="2285972" indent="0">
              <a:buNone/>
              <a:defRPr sz="900"/>
            </a:lvl6pPr>
            <a:lvl7pPr marL="2743167" indent="0">
              <a:buNone/>
              <a:defRPr sz="900"/>
            </a:lvl7pPr>
            <a:lvl8pPr marL="3200362" indent="0">
              <a:buNone/>
              <a:defRPr sz="900"/>
            </a:lvl8pPr>
            <a:lvl9pPr marL="36575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E0C57-8797-45DD-8FFC-8AA82D192266}" type="datetime1">
              <a:rPr lang="en-ZA" smtClean="0">
                <a:solidFill>
                  <a:prstClr val="black">
                    <a:tint val="75000"/>
                  </a:prstClr>
                </a:solidFill>
              </a:rPr>
              <a:pPr/>
              <a:t>2022/07/14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6051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6C0A9384-01B4-4205-A125-4EA3BCE7350B}" type="datetime1">
              <a:rPr lang="en-ZA" smtClean="0">
                <a:solidFill>
                  <a:prstClr val="black">
                    <a:tint val="75000"/>
                  </a:prstClr>
                </a:solidFill>
              </a:rPr>
              <a:pPr/>
              <a:t>2022/07/14</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1" y="6356353"/>
            <a:ext cx="3860801"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A370F669-88A2-47DC-B530-5862F25EEE8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57294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389" rtl="0" eaLnBrk="1" latinLnBrk="0" hangingPunct="1">
        <a:spcBef>
          <a:spcPct val="0"/>
        </a:spcBef>
        <a:buNone/>
        <a:defRPr sz="4400" kern="1200">
          <a:solidFill>
            <a:schemeClr val="tx1"/>
          </a:solidFill>
          <a:latin typeface="+mj-lt"/>
          <a:ea typeface="+mj-ea"/>
          <a:cs typeface="+mj-cs"/>
        </a:defRPr>
      </a:lvl1pPr>
    </p:titleStyle>
    <p:bodyStyle>
      <a:lvl1pPr marL="342895" indent="-342895" algn="l" defTabSz="91438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2" indent="-285747" algn="l" defTabSz="91438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7" indent="-228597" algn="l" defTabSz="91438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1"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75"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0"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4"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9"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4"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4" algn="l" defTabSz="914389" rtl="0" eaLnBrk="1" latinLnBrk="0" hangingPunct="1">
        <a:defRPr sz="1800" kern="1200">
          <a:solidFill>
            <a:schemeClr val="tx1"/>
          </a:solidFill>
          <a:latin typeface="+mn-lt"/>
          <a:ea typeface="+mn-ea"/>
          <a:cs typeface="+mn-cs"/>
        </a:defRPr>
      </a:lvl4pPr>
      <a:lvl5pPr marL="1828779"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2" algn="l" defTabSz="914389" rtl="0" eaLnBrk="1" latinLnBrk="0" hangingPunct="1">
        <a:defRPr sz="1800" kern="1200">
          <a:solidFill>
            <a:schemeClr val="tx1"/>
          </a:solidFill>
          <a:latin typeface="+mn-lt"/>
          <a:ea typeface="+mn-ea"/>
          <a:cs typeface="+mn-cs"/>
        </a:defRPr>
      </a:lvl8pPr>
      <a:lvl9pPr marL="3657556" algn="l" defTabSz="9143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353637" y="2333767"/>
            <a:ext cx="6469038" cy="3523044"/>
          </a:xfrm>
        </p:spPr>
        <p:txBody>
          <a:bodyPr>
            <a:normAutofit fontScale="90000"/>
          </a:bodyPr>
          <a:lstStyle/>
          <a:p>
            <a:r>
              <a:rPr lang="en-ZA" altLang="en-US" sz="3200" b="1" dirty="0">
                <a:latin typeface="Arial" panose="020B0604020202020204" pitchFamily="34" charset="0"/>
                <a:cs typeface="Arial" panose="020B0604020202020204" pitchFamily="34" charset="0"/>
              </a:rPr>
              <a:t/>
            </a:r>
            <a:br>
              <a:rPr lang="en-ZA" altLang="en-US" sz="3200" b="1" dirty="0">
                <a:latin typeface="Arial" panose="020B0604020202020204" pitchFamily="34" charset="0"/>
                <a:cs typeface="Arial" panose="020B0604020202020204" pitchFamily="34" charset="0"/>
              </a:rPr>
            </a:br>
            <a:r>
              <a:rPr lang="en-ZA" altLang="en-US" sz="3200" b="1" dirty="0">
                <a:latin typeface="Arial" panose="020B0604020202020204" pitchFamily="34" charset="0"/>
                <a:cs typeface="Arial" panose="020B0604020202020204" pitchFamily="34" charset="0"/>
              </a:rPr>
              <a:t/>
            </a:r>
            <a:br>
              <a:rPr lang="en-ZA" altLang="en-US" sz="3200" b="1" dirty="0">
                <a:latin typeface="Arial" panose="020B0604020202020204" pitchFamily="34" charset="0"/>
                <a:cs typeface="Arial" panose="020B0604020202020204" pitchFamily="34" charset="0"/>
              </a:rPr>
            </a:br>
            <a:r>
              <a:rPr lang="en-ZA" altLang="en-US" sz="3200" b="1" dirty="0">
                <a:solidFill>
                  <a:srgbClr val="FF0000"/>
                </a:solidFill>
                <a:latin typeface="Arial" panose="020B0604020202020204" pitchFamily="34" charset="0"/>
                <a:cs typeface="Arial" panose="020B0604020202020204" pitchFamily="34" charset="0"/>
              </a:rPr>
              <a:t>PRESENTATION </a:t>
            </a:r>
            <a:r>
              <a:rPr lang="en-ZA" altLang="en-US" sz="3200" b="1" dirty="0" smtClean="0">
                <a:solidFill>
                  <a:srgbClr val="FF0000"/>
                </a:solidFill>
                <a:latin typeface="Arial" panose="020B0604020202020204" pitchFamily="34" charset="0"/>
                <a:cs typeface="Arial" panose="020B0604020202020204" pitchFamily="34" charset="0"/>
              </a:rPr>
              <a:t>TO THE CHEA </a:t>
            </a:r>
            <a:r>
              <a:rPr lang="en-ZA" altLang="en-US" sz="3200" b="1" dirty="0" smtClean="0">
                <a:solidFill>
                  <a:srgbClr val="FF0000"/>
                </a:solidFill>
                <a:latin typeface="Arial" panose="020B0604020202020204" pitchFamily="34" charset="0"/>
                <a:cs typeface="Arial" panose="020B0604020202020204" pitchFamily="34" charset="0"/>
              </a:rPr>
              <a:t>CONFERENCE (multiple </a:t>
            </a:r>
            <a:r>
              <a:rPr lang="en-ZA" altLang="en-US" sz="3200" b="1" smtClean="0">
                <a:solidFill>
                  <a:srgbClr val="FF0000"/>
                </a:solidFill>
                <a:latin typeface="Arial" panose="020B0604020202020204" pitchFamily="34" charset="0"/>
                <a:cs typeface="Arial" panose="020B0604020202020204" pitchFamily="34" charset="0"/>
              </a:rPr>
              <a:t>language reporting)</a:t>
            </a:r>
            <a:r>
              <a:rPr lang="en-ZA" altLang="en-US" sz="3200" b="1" dirty="0" smtClean="0">
                <a:solidFill>
                  <a:srgbClr val="FF0000"/>
                </a:solidFill>
                <a:latin typeface="Arial" panose="020B0604020202020204" pitchFamily="34" charset="0"/>
                <a:cs typeface="Arial" panose="020B0604020202020204" pitchFamily="34" charset="0"/>
              </a:rPr>
              <a:t/>
            </a:r>
            <a:br>
              <a:rPr lang="en-ZA" altLang="en-US" sz="3200" b="1" dirty="0" smtClean="0">
                <a:solidFill>
                  <a:srgbClr val="FF0000"/>
                </a:solidFill>
                <a:latin typeface="Arial" panose="020B0604020202020204" pitchFamily="34" charset="0"/>
                <a:cs typeface="Arial" panose="020B0604020202020204" pitchFamily="34" charset="0"/>
              </a:rPr>
            </a:br>
            <a:r>
              <a:rPr lang="en-ZA" altLang="en-US" sz="3200" b="1" dirty="0">
                <a:solidFill>
                  <a:srgbClr val="FF0000"/>
                </a:solidFill>
                <a:latin typeface="Arial" panose="020B0604020202020204" pitchFamily="34" charset="0"/>
                <a:cs typeface="Arial" panose="020B0604020202020204" pitchFamily="34" charset="0"/>
              </a:rPr>
              <a:t/>
            </a:r>
            <a:br>
              <a:rPr lang="en-ZA" altLang="en-US" sz="3200" b="1" dirty="0">
                <a:solidFill>
                  <a:srgbClr val="FF0000"/>
                </a:solidFill>
                <a:latin typeface="Arial" panose="020B0604020202020204" pitchFamily="34" charset="0"/>
                <a:cs typeface="Arial" panose="020B0604020202020204" pitchFamily="34" charset="0"/>
              </a:rPr>
            </a:br>
            <a:r>
              <a:rPr lang="en-ZA" altLang="en-US" sz="3200" b="1" dirty="0" smtClean="0">
                <a:solidFill>
                  <a:srgbClr val="00B050"/>
                </a:solidFill>
                <a:latin typeface="Arial" panose="020B0604020202020204" pitchFamily="34" charset="0"/>
                <a:cs typeface="Arial" panose="020B0604020202020204" pitchFamily="34" charset="0"/>
              </a:rPr>
              <a:t>13 – 14 JULY </a:t>
            </a:r>
            <a:r>
              <a:rPr lang="en-ZA" sz="3200" b="1" dirty="0" smtClean="0">
                <a:solidFill>
                  <a:srgbClr val="00B050"/>
                </a:solidFill>
                <a:latin typeface="Arial" panose="020B0604020202020204" pitchFamily="34" charset="0"/>
                <a:cs typeface="Arial" panose="020B0604020202020204" pitchFamily="34" charset="0"/>
              </a:rPr>
              <a:t>2022</a:t>
            </a:r>
            <a:br>
              <a:rPr lang="en-ZA" sz="3200" b="1" dirty="0" smtClean="0">
                <a:solidFill>
                  <a:srgbClr val="00B050"/>
                </a:solidFill>
                <a:latin typeface="Arial" panose="020B0604020202020204" pitchFamily="34" charset="0"/>
                <a:cs typeface="Arial" panose="020B0604020202020204" pitchFamily="34" charset="0"/>
              </a:rPr>
            </a:br>
            <a:r>
              <a:rPr lang="en-ZA" sz="3200" b="1" dirty="0" smtClean="0">
                <a:solidFill>
                  <a:srgbClr val="00B050"/>
                </a:solidFill>
                <a:latin typeface="Arial" panose="020B0604020202020204" pitchFamily="34" charset="0"/>
                <a:cs typeface="Arial" panose="020B0604020202020204" pitchFamily="34" charset="0"/>
              </a:rPr>
              <a:t>                           </a:t>
            </a:r>
            <a:r>
              <a:rPr lang="en-ZA" sz="3200" b="1" dirty="0">
                <a:solidFill>
                  <a:srgbClr val="00B050"/>
                </a:solidFill>
                <a:latin typeface="Arial" panose="020B0604020202020204" pitchFamily="34" charset="0"/>
                <a:cs typeface="Arial" panose="020B0604020202020204" pitchFamily="34" charset="0"/>
              </a:rPr>
              <a:t/>
            </a:r>
            <a:br>
              <a:rPr lang="en-ZA" sz="3200" b="1" dirty="0">
                <a:solidFill>
                  <a:srgbClr val="00B050"/>
                </a:solidFill>
                <a:latin typeface="Arial" panose="020B0604020202020204" pitchFamily="34" charset="0"/>
                <a:cs typeface="Arial" panose="020B0604020202020204" pitchFamily="34" charset="0"/>
              </a:rPr>
            </a:br>
            <a:r>
              <a:rPr lang="en-ZA" sz="3200" b="1" dirty="0" smtClean="0">
                <a:latin typeface="Arial" panose="020B0604020202020204" pitchFamily="34" charset="0"/>
                <a:cs typeface="Arial" panose="020B0604020202020204" pitchFamily="34" charset="0"/>
              </a:rPr>
              <a:t>M MANGCUNYANA</a:t>
            </a:r>
            <a:r>
              <a:rPr lang="en-ZA" altLang="en-US" sz="3200" b="1" dirty="0">
                <a:latin typeface="Arial" panose="020B0604020202020204" pitchFamily="34" charset="0"/>
                <a:cs typeface="Arial" panose="020B0604020202020204" pitchFamily="34" charset="0"/>
              </a:rPr>
              <a:t/>
            </a:r>
            <a:br>
              <a:rPr lang="en-ZA" altLang="en-US" sz="3200" b="1" dirty="0">
                <a:latin typeface="Arial" panose="020B0604020202020204" pitchFamily="34" charset="0"/>
                <a:cs typeface="Arial" panose="020B0604020202020204" pitchFamily="34" charset="0"/>
              </a:rPr>
            </a:br>
            <a:endParaRPr lang="en-ZA" altLang="en-US" sz="3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370F669-88A2-47DC-B530-5862F25EEE87}" type="slidenum">
              <a:rPr lang="en-ZA" smtClean="0">
                <a:solidFill>
                  <a:prstClr val="black">
                    <a:tint val="75000"/>
                  </a:prstClr>
                </a:solidFill>
              </a:rPr>
              <a:pPr/>
              <a:t>1</a:t>
            </a:fld>
            <a:endParaRPr lang="en-ZA" dirty="0">
              <a:solidFill>
                <a:prstClr val="black">
                  <a:tint val="75000"/>
                </a:prstClr>
              </a:solidFill>
            </a:endParaRPr>
          </a:p>
        </p:txBody>
      </p:sp>
    </p:spTree>
    <p:extLst>
      <p:ext uri="{BB962C8B-B14F-4D97-AF65-F5344CB8AC3E}">
        <p14:creationId xmlns:p14="http://schemas.microsoft.com/office/powerpoint/2010/main" val="241599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4000" b="1" dirty="0" smtClean="0">
                <a:solidFill>
                  <a:srgbClr val="00B050"/>
                </a:solidFill>
              </a:rPr>
              <a:t>Introduction</a:t>
            </a:r>
            <a:endParaRPr lang="en-ZA" sz="4000" b="1" dirty="0">
              <a:solidFill>
                <a:srgbClr val="00B050"/>
              </a:solidFill>
            </a:endParaRPr>
          </a:p>
        </p:txBody>
      </p:sp>
      <p:sp>
        <p:nvSpPr>
          <p:cNvPr id="3" name="Content Placeholder 2"/>
          <p:cNvSpPr>
            <a:spLocks noGrp="1"/>
          </p:cNvSpPr>
          <p:nvPr>
            <p:ph idx="1"/>
          </p:nvPr>
        </p:nvSpPr>
        <p:spPr>
          <a:xfrm>
            <a:off x="0" y="1519519"/>
            <a:ext cx="12192000" cy="5338482"/>
          </a:xfrm>
        </p:spPr>
        <p:txBody>
          <a:bodyPr>
            <a:noAutofit/>
          </a:bodyPr>
          <a:lstStyle/>
          <a:p>
            <a:pPr lvl="0"/>
            <a:r>
              <a:rPr lang="en-ZA" sz="2000" b="1" dirty="0" smtClean="0"/>
              <a:t>The Eastern Cape Provincial Legislature is one of the nine provinces in South Africa. </a:t>
            </a:r>
          </a:p>
          <a:p>
            <a:pPr lvl="0"/>
            <a:r>
              <a:rPr lang="en-ZA" sz="2000" b="1" dirty="0" smtClean="0"/>
              <a:t>In terms of the Legislature Language policy Four official languages (English, isiXhosa, Afrikaans and Sesotho) are used to conduct debates</a:t>
            </a:r>
            <a:r>
              <a:rPr lang="en-ZA" sz="2000" b="1" dirty="0"/>
              <a:t> </a:t>
            </a:r>
            <a:r>
              <a:rPr lang="en-ZA" sz="2000" b="1" dirty="0" smtClean="0"/>
              <a:t>  (these languages also appear among the 11 official languages contemplated in Section 6 (3) of the Constitution of RSA, 1996) and are spoken even in other provinces.</a:t>
            </a:r>
          </a:p>
          <a:p>
            <a:pPr lvl="0"/>
            <a:r>
              <a:rPr lang="en-ZA" sz="2000" b="1" dirty="0" smtClean="0"/>
              <a:t> With respect to the Standing Rules of Eastern Cape Provincial Legislature (institutional preconditions) on use of language in the House, Rule 218 (1) provides that a Member may speak English, isiXhosa, Sesotho or Afrikaans in the House. (With simultaneous interpreting into the target language English) </a:t>
            </a:r>
          </a:p>
          <a:p>
            <a:pPr lvl="0"/>
            <a:r>
              <a:rPr lang="en-ZA" sz="2000" b="1" dirty="0" smtClean="0"/>
              <a:t>Rule 218 (3) provides that Hansard record must be printed in the language spoken by the Member with a translation into English. </a:t>
            </a:r>
            <a:endParaRPr lang="en-ZA" sz="2000" b="1" dirty="0"/>
          </a:p>
          <a:p>
            <a:pPr lvl="0"/>
            <a:r>
              <a:rPr lang="en-ZA" sz="2000" b="1" dirty="0" smtClean="0"/>
              <a:t>This means that all the four languages are captured in the Hansard record. How they appear in the record will be explained below.       </a:t>
            </a:r>
            <a:r>
              <a:rPr lang="en-ZA" sz="2000" b="1" dirty="0">
                <a:solidFill>
                  <a:srgbClr val="7030A0"/>
                </a:solidFill>
              </a:rPr>
              <a:t>	</a:t>
            </a:r>
            <a:r>
              <a:rPr lang="en-ZA" sz="2000" b="1" dirty="0" smtClean="0">
                <a:solidFill>
                  <a:srgbClr val="7030A0"/>
                </a:solidFill>
              </a:rPr>
              <a:t>	</a:t>
            </a:r>
            <a:endParaRPr lang="en-ZA" sz="2000" b="1" dirty="0">
              <a:solidFill>
                <a:srgbClr val="7030A0"/>
              </a:solidFill>
            </a:endParaRPr>
          </a:p>
          <a:p>
            <a:pPr marL="0" indent="0">
              <a:buNone/>
            </a:pPr>
            <a:endParaRPr lang="en-ZA" sz="2000" b="1" dirty="0" smtClean="0">
              <a:solidFill>
                <a:srgbClr val="FF0000"/>
              </a:solidFill>
            </a:endParaRPr>
          </a:p>
          <a:p>
            <a:pPr marL="0" indent="0">
              <a:buNone/>
            </a:pPr>
            <a:r>
              <a:rPr lang="en-ZA" sz="2800" b="1" dirty="0">
                <a:solidFill>
                  <a:srgbClr val="FF0000"/>
                </a:solidFill>
              </a:rPr>
              <a:t>	</a:t>
            </a:r>
            <a:r>
              <a:rPr lang="en-ZA" sz="2800" b="1" dirty="0" smtClean="0">
                <a:solidFill>
                  <a:srgbClr val="FF0000"/>
                </a:solidFill>
              </a:rPr>
              <a:t>		</a:t>
            </a:r>
          </a:p>
          <a:p>
            <a:pPr marL="0" indent="0">
              <a:buNone/>
            </a:pPr>
            <a:endParaRPr lang="en-ZA" sz="2800" b="1" dirty="0" smtClean="0">
              <a:solidFill>
                <a:srgbClr val="FF0000"/>
              </a:solidFill>
            </a:endParaRPr>
          </a:p>
          <a:p>
            <a:pPr marL="0" lvl="0" indent="0">
              <a:buNone/>
            </a:pPr>
            <a:endParaRPr lang="en-ZA" sz="2800" dirty="0">
              <a:solidFill>
                <a:srgbClr val="FF0000"/>
              </a:solidFill>
            </a:endParaRPr>
          </a:p>
          <a:p>
            <a:pPr marL="0" indent="0">
              <a:buNone/>
            </a:pPr>
            <a:r>
              <a:rPr lang="en-ZA" sz="2800" b="1" dirty="0">
                <a:solidFill>
                  <a:srgbClr val="FF0000"/>
                </a:solidFill>
              </a:rPr>
              <a:t>	</a:t>
            </a:r>
            <a:r>
              <a:rPr lang="en-ZA" sz="2800" b="1" dirty="0" smtClean="0">
                <a:solidFill>
                  <a:srgbClr val="FF0000"/>
                </a:solidFill>
              </a:rPr>
              <a:t>	 	</a:t>
            </a:r>
          </a:p>
          <a:p>
            <a:endParaRPr lang="en-ZA" sz="2800" dirty="0">
              <a:solidFill>
                <a:srgbClr val="FF0000"/>
              </a:solidFill>
            </a:endParaRPr>
          </a:p>
          <a:p>
            <a:pPr marL="0" indent="0">
              <a:buNone/>
            </a:pPr>
            <a:endParaRPr lang="en-ZA" sz="2800" dirty="0">
              <a:solidFill>
                <a:srgbClr val="00B0F0"/>
              </a:solidFill>
            </a:endParaRPr>
          </a:p>
          <a:p>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endParaRPr lang="en-ZA" sz="2800" b="1" dirty="0" smtClean="0">
              <a:solidFill>
                <a:srgbClr val="FF0000"/>
              </a:solidFill>
            </a:endParaRPr>
          </a:p>
          <a:p>
            <a:endParaRPr lang="en-ZA" sz="2800" b="1" dirty="0" smtClean="0">
              <a:solidFill>
                <a:srgbClr val="7030A0"/>
              </a:solidFill>
            </a:endParaRPr>
          </a:p>
          <a:p>
            <a:pPr marL="0" indent="0">
              <a:buNone/>
            </a:pPr>
            <a:endParaRPr lang="en-ZA" sz="2800" dirty="0">
              <a:solidFill>
                <a:srgbClr val="FFC000"/>
              </a:solidFill>
            </a:endParaRPr>
          </a:p>
          <a:p>
            <a:endParaRPr lang="en-ZA" sz="2800" dirty="0">
              <a:solidFill>
                <a:srgbClr val="00B0F0"/>
              </a:solidFill>
            </a:endParaRPr>
          </a:p>
          <a:p>
            <a:pPr marL="0" indent="0">
              <a:buNone/>
            </a:pPr>
            <a:endParaRPr lang="en-ZA" sz="2800" b="1" dirty="0" smtClean="0">
              <a:solidFill>
                <a:srgbClr val="00B0F0"/>
              </a:solidFill>
            </a:endParaRPr>
          </a:p>
          <a:p>
            <a:pPr marL="0" indent="0">
              <a:buNone/>
            </a:pPr>
            <a:endParaRPr lang="en-ZA" sz="2800" b="1" dirty="0">
              <a:solidFill>
                <a:srgbClr val="00B0F0"/>
              </a:solidFill>
            </a:endParaRPr>
          </a:p>
          <a:p>
            <a:endParaRPr lang="en-ZA" sz="2800" dirty="0">
              <a:solidFill>
                <a:srgbClr val="00B0F0"/>
              </a:solidFill>
            </a:endParaRPr>
          </a:p>
          <a:p>
            <a:pPr marL="0" indent="0">
              <a:buNone/>
            </a:pPr>
            <a:endParaRPr lang="en-ZA" sz="2800" b="1" dirty="0" smtClean="0">
              <a:solidFill>
                <a:srgbClr val="FF0000"/>
              </a:solidFill>
            </a:endParaRPr>
          </a:p>
          <a:p>
            <a:pPr marL="0" indent="0">
              <a:buNone/>
            </a:pPr>
            <a:endParaRPr lang="en-ZA" sz="2800" dirty="0">
              <a:solidFill>
                <a:srgbClr val="FF0000"/>
              </a:solidFill>
            </a:endParaRPr>
          </a:p>
          <a:p>
            <a:endParaRPr lang="en-ZA" sz="2800" b="1" dirty="0">
              <a:solidFill>
                <a:srgbClr val="FF0000"/>
              </a:solidFill>
            </a:endParaRPr>
          </a:p>
          <a:p>
            <a:pPr marL="0" indent="0">
              <a:buNone/>
            </a:pPr>
            <a:endParaRPr lang="en-ZA" sz="2800" b="1" dirty="0">
              <a:solidFill>
                <a:srgbClr val="FFC000"/>
              </a:solidFill>
            </a:endParaRPr>
          </a:p>
          <a:p>
            <a:pPr marL="0" indent="0">
              <a:buNone/>
              <a:tabLst>
                <a:tab pos="2874963" algn="l"/>
              </a:tabLst>
            </a:pPr>
            <a:endParaRPr lang="en-ZA" sz="2800" b="1" dirty="0" smtClean="0">
              <a:solidFill>
                <a:srgbClr val="FF0000"/>
              </a:solidFill>
            </a:endParaRPr>
          </a:p>
          <a:p>
            <a:pPr marL="0" indent="0">
              <a:buNone/>
              <a:tabLst>
                <a:tab pos="2874963" algn="l"/>
              </a:tabLst>
            </a:pPr>
            <a:endParaRPr lang="en-ZA" sz="2800" dirty="0">
              <a:solidFill>
                <a:srgbClr val="00B0F0"/>
              </a:solidFill>
            </a:endParaRPr>
          </a:p>
          <a:p>
            <a:pPr marL="0" indent="0">
              <a:buNone/>
              <a:tabLst>
                <a:tab pos="2874963" algn="l"/>
              </a:tabLst>
            </a:pPr>
            <a:r>
              <a:rPr lang="en-ZA" sz="2800" b="1" dirty="0" smtClean="0"/>
              <a:t> </a:t>
            </a:r>
          </a:p>
          <a:p>
            <a:pPr marL="0" indent="0">
              <a:buNone/>
              <a:tabLst>
                <a:tab pos="2874963" algn="l"/>
              </a:tabLst>
            </a:pPr>
            <a:r>
              <a:rPr lang="en-ZA" sz="2800" b="1" dirty="0">
                <a:solidFill>
                  <a:srgbClr val="FF0000"/>
                </a:solidFill>
              </a:rPr>
              <a:t>	</a:t>
            </a: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2</a:t>
            </a:fld>
            <a:endParaRPr lang="en-ZA" dirty="0">
              <a:solidFill>
                <a:prstClr val="black">
                  <a:tint val="75000"/>
                </a:prstClr>
              </a:solidFill>
            </a:endParaRPr>
          </a:p>
        </p:txBody>
      </p:sp>
    </p:spTree>
    <p:extLst>
      <p:ext uri="{BB962C8B-B14F-4D97-AF65-F5344CB8AC3E}">
        <p14:creationId xmlns:p14="http://schemas.microsoft.com/office/powerpoint/2010/main" val="2408470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4000" b="1" dirty="0" smtClean="0">
                <a:solidFill>
                  <a:srgbClr val="00B050"/>
                </a:solidFill>
              </a:rPr>
              <a:t>Multiple language reporting</a:t>
            </a:r>
            <a:endParaRPr lang="en-ZA" sz="4000" b="1" dirty="0">
              <a:solidFill>
                <a:srgbClr val="00B050"/>
              </a:solidFill>
            </a:endParaRPr>
          </a:p>
        </p:txBody>
      </p:sp>
      <p:sp>
        <p:nvSpPr>
          <p:cNvPr id="3" name="Content Placeholder 2"/>
          <p:cNvSpPr>
            <a:spLocks noGrp="1"/>
          </p:cNvSpPr>
          <p:nvPr>
            <p:ph idx="1"/>
          </p:nvPr>
        </p:nvSpPr>
        <p:spPr>
          <a:xfrm>
            <a:off x="0" y="1519519"/>
            <a:ext cx="12192000" cy="5338482"/>
          </a:xfrm>
        </p:spPr>
        <p:txBody>
          <a:bodyPr>
            <a:noAutofit/>
          </a:bodyPr>
          <a:lstStyle/>
          <a:p>
            <a:pPr marL="0" lvl="0" indent="0">
              <a:buNone/>
            </a:pPr>
            <a:r>
              <a:rPr lang="en-ZA" sz="2000" b="1" dirty="0" smtClean="0">
                <a:solidFill>
                  <a:prstClr val="black"/>
                </a:solidFill>
              </a:rPr>
              <a:t>                  </a:t>
            </a:r>
            <a:r>
              <a:rPr lang="en-ZA" sz="2000" b="1" u="sng" dirty="0" smtClean="0">
                <a:solidFill>
                  <a:prstClr val="black"/>
                </a:solidFill>
              </a:rPr>
              <a:t>How debates are recorded</a:t>
            </a:r>
          </a:p>
          <a:p>
            <a:pPr lvl="0"/>
            <a:r>
              <a:rPr lang="en-ZA" sz="2000" b="1" dirty="0" smtClean="0">
                <a:solidFill>
                  <a:prstClr val="black"/>
                </a:solidFill>
              </a:rPr>
              <a:t>The Legislature has a workstation where debates are recorded using </a:t>
            </a:r>
            <a:r>
              <a:rPr lang="en-ZA" sz="2000" b="1" dirty="0" smtClean="0">
                <a:solidFill>
                  <a:prstClr val="black"/>
                </a:solidFill>
              </a:rPr>
              <a:t>Sonifex</a:t>
            </a:r>
            <a:r>
              <a:rPr lang="en-ZA" sz="2000" b="1" dirty="0" smtClean="0">
                <a:solidFill>
                  <a:prstClr val="black"/>
                </a:solidFill>
              </a:rPr>
              <a:t> Net-log. </a:t>
            </a:r>
          </a:p>
          <a:p>
            <a:pPr lvl="0"/>
            <a:r>
              <a:rPr lang="en-ZA" sz="2000" b="1" dirty="0" smtClean="0">
                <a:solidFill>
                  <a:prstClr val="black"/>
                </a:solidFill>
              </a:rPr>
              <a:t>The system captures video and audio from the floor language and voices from interpretation services. </a:t>
            </a:r>
          </a:p>
          <a:p>
            <a:pPr lvl="0"/>
            <a:r>
              <a:rPr lang="en-ZA" sz="2000" b="1" dirty="0" smtClean="0">
                <a:solidFill>
                  <a:prstClr val="black"/>
                </a:solidFill>
              </a:rPr>
              <a:t>Video and audio are preserved but the official record is a text format which is published in the Legislature website. </a:t>
            </a:r>
          </a:p>
          <a:p>
            <a:pPr lvl="0"/>
            <a:r>
              <a:rPr lang="en-ZA" sz="2000" b="1" dirty="0" smtClean="0">
                <a:solidFill>
                  <a:prstClr val="black"/>
                </a:solidFill>
              </a:rPr>
              <a:t>Live </a:t>
            </a:r>
            <a:r>
              <a:rPr lang="en-ZA" sz="2000" b="1" dirty="0">
                <a:solidFill>
                  <a:prstClr val="black"/>
                </a:solidFill>
              </a:rPr>
              <a:t>video streaming of debates </a:t>
            </a:r>
            <a:r>
              <a:rPr lang="en-ZA" sz="2000" b="1" dirty="0" smtClean="0">
                <a:solidFill>
                  <a:prstClr val="black"/>
                </a:solidFill>
              </a:rPr>
              <a:t>is through </a:t>
            </a:r>
            <a:r>
              <a:rPr lang="en-ZA" sz="2000" b="1" dirty="0">
                <a:solidFill>
                  <a:prstClr val="black"/>
                </a:solidFill>
              </a:rPr>
              <a:t>the </a:t>
            </a:r>
            <a:r>
              <a:rPr lang="en-ZA" sz="2000" b="1" dirty="0" smtClean="0">
                <a:solidFill>
                  <a:prstClr val="black"/>
                </a:solidFill>
              </a:rPr>
              <a:t>Facebook </a:t>
            </a:r>
            <a:r>
              <a:rPr lang="en-ZA" sz="2000" b="1" dirty="0">
                <a:solidFill>
                  <a:prstClr val="black"/>
                </a:solidFill>
              </a:rPr>
              <a:t>page of our Legislature – </a:t>
            </a:r>
            <a:r>
              <a:rPr lang="en-ZA" sz="2000" b="1" dirty="0" smtClean="0">
                <a:solidFill>
                  <a:prstClr val="black"/>
                </a:solidFill>
              </a:rPr>
              <a:t> by the Communications Unit</a:t>
            </a:r>
            <a:endParaRPr lang="en-ZA" sz="2800" dirty="0">
              <a:solidFill>
                <a:srgbClr val="FF0000"/>
              </a:solidFill>
            </a:endParaRPr>
          </a:p>
          <a:p>
            <a:pPr lvl="0"/>
            <a:endParaRPr lang="en-ZA" sz="2000" b="1" dirty="0" smtClean="0">
              <a:solidFill>
                <a:prstClr val="black"/>
              </a:solidFill>
            </a:endParaRPr>
          </a:p>
          <a:p>
            <a:pPr marL="0" lvl="0" indent="0">
              <a:buNone/>
            </a:pPr>
            <a:endParaRPr lang="en-ZA" sz="2000" b="1" dirty="0" smtClean="0">
              <a:solidFill>
                <a:prstClr val="black"/>
              </a:solidFill>
            </a:endParaRPr>
          </a:p>
          <a:p>
            <a:pPr marL="0" lvl="0" indent="0">
              <a:buNone/>
            </a:pPr>
            <a:r>
              <a:rPr lang="en-ZA" sz="2000" b="1" dirty="0" smtClean="0">
                <a:solidFill>
                  <a:prstClr val="black"/>
                </a:solidFill>
              </a:rPr>
              <a:t>                    </a:t>
            </a:r>
            <a:endParaRPr lang="en-ZA" sz="2800" b="1" dirty="0">
              <a:solidFill>
                <a:srgbClr val="00B0F0"/>
              </a:solidFill>
            </a:endParaRPr>
          </a:p>
          <a:p>
            <a:pPr marL="0" indent="0">
              <a:buNone/>
            </a:pPr>
            <a:endParaRPr lang="en-ZA" sz="2800" b="1" dirty="0" smtClean="0">
              <a:solidFill>
                <a:srgbClr val="7030A0"/>
              </a:solidFill>
            </a:endParaRPr>
          </a:p>
          <a:p>
            <a:pPr marL="0" indent="0">
              <a:buNone/>
            </a:pPr>
            <a:endParaRPr lang="en-ZA" sz="2800" dirty="0">
              <a:solidFill>
                <a:srgbClr val="7030A0"/>
              </a:solidFill>
            </a:endParaRPr>
          </a:p>
          <a:p>
            <a:pPr marL="0" indent="0">
              <a:buNone/>
            </a:pPr>
            <a:endParaRPr lang="en-ZA" sz="2800" b="1" dirty="0" smtClean="0">
              <a:solidFill>
                <a:srgbClr val="00B0F0"/>
              </a:solidFill>
            </a:endParaRPr>
          </a:p>
          <a:p>
            <a:pPr marL="0" indent="0">
              <a:buNone/>
            </a:pPr>
            <a:r>
              <a:rPr lang="en-ZA" sz="2800" b="1" dirty="0">
                <a:solidFill>
                  <a:srgbClr val="FF0000"/>
                </a:solidFill>
              </a:rPr>
              <a:t>	</a:t>
            </a:r>
            <a:r>
              <a:rPr lang="en-ZA" sz="2800" b="1" dirty="0" smtClean="0">
                <a:solidFill>
                  <a:srgbClr val="FF0000"/>
                </a:solidFill>
              </a:rPr>
              <a:t>	</a:t>
            </a:r>
          </a:p>
          <a:p>
            <a:pPr marL="0" lvl="0" indent="0">
              <a:buNone/>
            </a:pPr>
            <a:endParaRPr lang="en-ZA" sz="2800" b="1" dirty="0">
              <a:solidFill>
                <a:srgbClr val="FF0000"/>
              </a:solidFill>
            </a:endParaRPr>
          </a:p>
          <a:p>
            <a:pPr marL="0" indent="0">
              <a:buNone/>
            </a:pPr>
            <a:endParaRPr lang="en-ZA" sz="2800" b="1" dirty="0" smtClean="0">
              <a:solidFill>
                <a:srgbClr val="FF0000"/>
              </a:solidFill>
            </a:endParaRPr>
          </a:p>
          <a:p>
            <a:pPr marL="0" lvl="0" indent="0">
              <a:buNone/>
            </a:pPr>
            <a:endParaRPr lang="en-ZA" sz="2800" dirty="0">
              <a:solidFill>
                <a:srgbClr val="FF0000"/>
              </a:solidFill>
            </a:endParaRPr>
          </a:p>
          <a:p>
            <a:pPr marL="0" indent="0">
              <a:buNone/>
            </a:pPr>
            <a:r>
              <a:rPr lang="en-ZA" sz="2800" b="1" dirty="0">
                <a:solidFill>
                  <a:srgbClr val="FF0000"/>
                </a:solidFill>
              </a:rPr>
              <a:t>	</a:t>
            </a:r>
            <a:r>
              <a:rPr lang="en-ZA" sz="2800" b="1" dirty="0" smtClean="0">
                <a:solidFill>
                  <a:srgbClr val="FF0000"/>
                </a:solidFill>
              </a:rPr>
              <a:t>	 	</a:t>
            </a:r>
          </a:p>
          <a:p>
            <a:pPr marL="0" indent="0">
              <a:buNone/>
            </a:pPr>
            <a:endParaRPr lang="en-ZA" sz="2800" dirty="0" smtClean="0">
              <a:solidFill>
                <a:srgbClr val="FF0000"/>
              </a:solidFill>
            </a:endParaRPr>
          </a:p>
          <a:p>
            <a:pPr marL="0" indent="0">
              <a:buNone/>
            </a:pPr>
            <a:endParaRPr lang="en-ZA" sz="2800" dirty="0">
              <a:solidFill>
                <a:srgbClr val="FF0000"/>
              </a:solidFill>
            </a:endParaRPr>
          </a:p>
          <a:p>
            <a:pPr marL="0" indent="0">
              <a:buNone/>
            </a:pPr>
            <a:endParaRPr lang="en-ZA" sz="2800" dirty="0" smtClean="0">
              <a:solidFill>
                <a:srgbClr val="FF0000"/>
              </a:solidFill>
            </a:endParaRPr>
          </a:p>
          <a:p>
            <a:pPr marL="0" indent="0">
              <a:buNone/>
            </a:pPr>
            <a:endParaRPr lang="en-ZA" sz="2800" dirty="0">
              <a:solidFill>
                <a:srgbClr val="FF0000"/>
              </a:solidFill>
            </a:endParaRPr>
          </a:p>
          <a:p>
            <a:pPr marL="0" indent="0">
              <a:buNone/>
            </a:pPr>
            <a:endParaRPr lang="en-ZA" sz="2800" dirty="0">
              <a:solidFill>
                <a:srgbClr val="00B0F0"/>
              </a:solidFill>
            </a:endParaRPr>
          </a:p>
          <a:p>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endParaRPr lang="en-ZA" sz="2800" b="1" dirty="0" smtClean="0">
              <a:solidFill>
                <a:srgbClr val="FF0000"/>
              </a:solidFill>
            </a:endParaRPr>
          </a:p>
          <a:p>
            <a:endParaRPr lang="en-ZA" sz="2800" b="1" dirty="0" smtClean="0">
              <a:solidFill>
                <a:srgbClr val="7030A0"/>
              </a:solidFill>
            </a:endParaRPr>
          </a:p>
          <a:p>
            <a:pPr marL="0" indent="0">
              <a:buNone/>
            </a:pPr>
            <a:endParaRPr lang="en-ZA" sz="2800" dirty="0">
              <a:solidFill>
                <a:srgbClr val="FFC000"/>
              </a:solidFill>
            </a:endParaRPr>
          </a:p>
          <a:p>
            <a:endParaRPr lang="en-ZA" sz="2800" dirty="0">
              <a:solidFill>
                <a:srgbClr val="00B0F0"/>
              </a:solidFill>
            </a:endParaRPr>
          </a:p>
          <a:p>
            <a:pPr marL="0" indent="0">
              <a:buNone/>
            </a:pPr>
            <a:endParaRPr lang="en-ZA" sz="2800" b="1" dirty="0" smtClean="0">
              <a:solidFill>
                <a:srgbClr val="00B0F0"/>
              </a:solidFill>
            </a:endParaRPr>
          </a:p>
          <a:p>
            <a:pPr marL="0" indent="0">
              <a:buNone/>
            </a:pPr>
            <a:endParaRPr lang="en-ZA" sz="2800" b="1" dirty="0">
              <a:solidFill>
                <a:srgbClr val="00B0F0"/>
              </a:solidFill>
            </a:endParaRPr>
          </a:p>
          <a:p>
            <a:endParaRPr lang="en-ZA" sz="2800" dirty="0">
              <a:solidFill>
                <a:srgbClr val="00B0F0"/>
              </a:solidFill>
            </a:endParaRPr>
          </a:p>
          <a:p>
            <a:pPr marL="0" indent="0">
              <a:buNone/>
            </a:pPr>
            <a:endParaRPr lang="en-ZA" sz="2800" b="1" dirty="0" smtClean="0">
              <a:solidFill>
                <a:srgbClr val="FF0000"/>
              </a:solidFill>
            </a:endParaRPr>
          </a:p>
          <a:p>
            <a:pPr marL="0" indent="0">
              <a:buNone/>
            </a:pPr>
            <a:endParaRPr lang="en-ZA" sz="2800" dirty="0">
              <a:solidFill>
                <a:srgbClr val="FF0000"/>
              </a:solidFill>
            </a:endParaRPr>
          </a:p>
          <a:p>
            <a:endParaRPr lang="en-ZA" sz="2800" b="1" dirty="0">
              <a:solidFill>
                <a:srgbClr val="FF0000"/>
              </a:solidFill>
            </a:endParaRPr>
          </a:p>
          <a:p>
            <a:pPr marL="0" indent="0">
              <a:buNone/>
            </a:pPr>
            <a:endParaRPr lang="en-ZA" sz="2800" b="1" dirty="0">
              <a:solidFill>
                <a:srgbClr val="FFC000"/>
              </a:solidFill>
            </a:endParaRPr>
          </a:p>
          <a:p>
            <a:pPr marL="0" indent="0">
              <a:buNone/>
              <a:tabLst>
                <a:tab pos="2874963" algn="l"/>
              </a:tabLst>
            </a:pPr>
            <a:endParaRPr lang="en-ZA" sz="2800" b="1" dirty="0" smtClean="0">
              <a:solidFill>
                <a:srgbClr val="FF0000"/>
              </a:solidFill>
            </a:endParaRPr>
          </a:p>
          <a:p>
            <a:pPr marL="0" indent="0">
              <a:buNone/>
              <a:tabLst>
                <a:tab pos="2874963" algn="l"/>
              </a:tabLst>
            </a:pPr>
            <a:endParaRPr lang="en-ZA" sz="2800" dirty="0">
              <a:solidFill>
                <a:srgbClr val="00B0F0"/>
              </a:solidFill>
            </a:endParaRPr>
          </a:p>
          <a:p>
            <a:pPr marL="0" indent="0">
              <a:buNone/>
              <a:tabLst>
                <a:tab pos="2874963" algn="l"/>
              </a:tabLst>
            </a:pPr>
            <a:r>
              <a:rPr lang="en-ZA" sz="2800" b="1" dirty="0" smtClean="0"/>
              <a:t> </a:t>
            </a:r>
          </a:p>
          <a:p>
            <a:pPr marL="0" indent="0">
              <a:buNone/>
              <a:tabLst>
                <a:tab pos="2874963" algn="l"/>
              </a:tabLst>
            </a:pPr>
            <a:r>
              <a:rPr lang="en-ZA" sz="2800" b="1" dirty="0">
                <a:solidFill>
                  <a:srgbClr val="FF0000"/>
                </a:solidFill>
              </a:rPr>
              <a:t>	</a:t>
            </a: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3</a:t>
            </a:fld>
            <a:endParaRPr lang="en-ZA" dirty="0">
              <a:solidFill>
                <a:prstClr val="black">
                  <a:tint val="75000"/>
                </a:prstClr>
              </a:solidFill>
            </a:endParaRPr>
          </a:p>
        </p:txBody>
      </p:sp>
    </p:spTree>
    <p:extLst>
      <p:ext uri="{BB962C8B-B14F-4D97-AF65-F5344CB8AC3E}">
        <p14:creationId xmlns:p14="http://schemas.microsoft.com/office/powerpoint/2010/main" val="3783169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4000" b="1" dirty="0" smtClean="0">
                <a:solidFill>
                  <a:srgbClr val="00B050"/>
                </a:solidFill>
              </a:rPr>
              <a:t>Transcription function…</a:t>
            </a:r>
            <a:endParaRPr lang="en-ZA" sz="4000" b="1" dirty="0">
              <a:solidFill>
                <a:srgbClr val="00B050"/>
              </a:solidFill>
            </a:endParaRPr>
          </a:p>
        </p:txBody>
      </p:sp>
      <p:sp>
        <p:nvSpPr>
          <p:cNvPr id="3" name="Content Placeholder 2"/>
          <p:cNvSpPr>
            <a:spLocks noGrp="1"/>
          </p:cNvSpPr>
          <p:nvPr>
            <p:ph idx="1"/>
          </p:nvPr>
        </p:nvSpPr>
        <p:spPr>
          <a:xfrm>
            <a:off x="0" y="1519519"/>
            <a:ext cx="12192000" cy="5338482"/>
          </a:xfrm>
        </p:spPr>
        <p:txBody>
          <a:bodyPr>
            <a:noAutofit/>
          </a:bodyPr>
          <a:lstStyle/>
          <a:p>
            <a:pPr marL="0" indent="0">
              <a:buNone/>
            </a:pPr>
            <a:r>
              <a:rPr lang="en-ZA" sz="2800" b="1" dirty="0" smtClean="0"/>
              <a:t>          </a:t>
            </a:r>
            <a:r>
              <a:rPr lang="en-ZA" sz="2000" b="1" dirty="0" smtClean="0"/>
              <a:t> </a:t>
            </a:r>
            <a:r>
              <a:rPr lang="en-ZA" sz="2000" b="1" u="sng" dirty="0" smtClean="0"/>
              <a:t>Transcription services</a:t>
            </a:r>
          </a:p>
          <a:p>
            <a:r>
              <a:rPr lang="en-ZA" sz="2000" b="1" dirty="0" smtClean="0"/>
              <a:t> An external Service Provider provides transcription services manually (listen to the audio and type on the PC) (turn-around time is 3 days).</a:t>
            </a:r>
          </a:p>
          <a:p>
            <a:r>
              <a:rPr lang="en-ZA" sz="2000" b="1" dirty="0" smtClean="0"/>
              <a:t>They produce a verbatim product (word-for-word text) with paragraphs that have code-switching </a:t>
            </a:r>
          </a:p>
          <a:p>
            <a:r>
              <a:rPr lang="en-ZA" sz="2000" b="1" dirty="0" smtClean="0"/>
              <a:t>The Service </a:t>
            </a:r>
            <a:r>
              <a:rPr lang="en-ZA" sz="2000" b="1" dirty="0"/>
              <a:t>P</a:t>
            </a:r>
            <a:r>
              <a:rPr lang="en-ZA" sz="2000" b="1" dirty="0" smtClean="0"/>
              <a:t>rovider – is provided with metadata (Speakers list with time allocation per speaker, Log sheet with language used at a specific time (after the sitting), issue debated i.e. Official opening speech, Budget speech, Committee reports, Oral Questions, debate on motions. (The company allocates transcribers according to the floor language used as reflected on the Speakers list).</a:t>
            </a: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endParaRPr lang="en-ZA" sz="2800" b="1" dirty="0" smtClean="0">
              <a:solidFill>
                <a:srgbClr val="FF0000"/>
              </a:solidFill>
            </a:endParaRPr>
          </a:p>
          <a:p>
            <a:endParaRPr lang="en-ZA" sz="2800" b="1" dirty="0" smtClean="0">
              <a:solidFill>
                <a:srgbClr val="7030A0"/>
              </a:solidFill>
            </a:endParaRPr>
          </a:p>
          <a:p>
            <a:pPr marL="0" indent="0">
              <a:buNone/>
            </a:pPr>
            <a:endParaRPr lang="en-ZA" sz="2800" dirty="0">
              <a:solidFill>
                <a:srgbClr val="FFC000"/>
              </a:solidFill>
            </a:endParaRPr>
          </a:p>
          <a:p>
            <a:endParaRPr lang="en-ZA" sz="2800" dirty="0">
              <a:solidFill>
                <a:srgbClr val="00B0F0"/>
              </a:solidFill>
            </a:endParaRPr>
          </a:p>
          <a:p>
            <a:pPr marL="0" indent="0">
              <a:buNone/>
            </a:pPr>
            <a:endParaRPr lang="en-ZA" sz="2800" b="1" dirty="0" smtClean="0">
              <a:solidFill>
                <a:srgbClr val="00B0F0"/>
              </a:solidFill>
            </a:endParaRPr>
          </a:p>
          <a:p>
            <a:pPr marL="0" indent="0">
              <a:buNone/>
            </a:pPr>
            <a:endParaRPr lang="en-ZA" sz="2800" b="1" dirty="0">
              <a:solidFill>
                <a:srgbClr val="00B0F0"/>
              </a:solidFill>
            </a:endParaRPr>
          </a:p>
          <a:p>
            <a:endParaRPr lang="en-ZA" sz="2800" dirty="0">
              <a:solidFill>
                <a:srgbClr val="00B0F0"/>
              </a:solidFill>
            </a:endParaRPr>
          </a:p>
          <a:p>
            <a:pPr marL="0" indent="0">
              <a:buNone/>
            </a:pPr>
            <a:endParaRPr lang="en-ZA" sz="2800" b="1" dirty="0" smtClean="0">
              <a:solidFill>
                <a:srgbClr val="FF0000"/>
              </a:solidFill>
            </a:endParaRPr>
          </a:p>
          <a:p>
            <a:pPr marL="0" indent="0">
              <a:buNone/>
            </a:pPr>
            <a:endParaRPr lang="en-ZA" sz="2800" dirty="0">
              <a:solidFill>
                <a:srgbClr val="FF0000"/>
              </a:solidFill>
            </a:endParaRPr>
          </a:p>
          <a:p>
            <a:endParaRPr lang="en-ZA" sz="2800" b="1" dirty="0">
              <a:solidFill>
                <a:srgbClr val="FF0000"/>
              </a:solidFill>
            </a:endParaRPr>
          </a:p>
          <a:p>
            <a:pPr marL="0" indent="0">
              <a:buNone/>
            </a:pPr>
            <a:endParaRPr lang="en-ZA" sz="2800" b="1" dirty="0">
              <a:solidFill>
                <a:srgbClr val="FFC000"/>
              </a:solidFill>
            </a:endParaRPr>
          </a:p>
          <a:p>
            <a:pPr marL="0" indent="0">
              <a:buNone/>
              <a:tabLst>
                <a:tab pos="2874963" algn="l"/>
              </a:tabLst>
            </a:pPr>
            <a:endParaRPr lang="en-ZA" sz="2800" b="1" dirty="0" smtClean="0">
              <a:solidFill>
                <a:srgbClr val="FF0000"/>
              </a:solidFill>
            </a:endParaRPr>
          </a:p>
          <a:p>
            <a:pPr marL="0" indent="0">
              <a:buNone/>
              <a:tabLst>
                <a:tab pos="2874963" algn="l"/>
              </a:tabLst>
            </a:pPr>
            <a:endParaRPr lang="en-ZA" sz="2800" dirty="0">
              <a:solidFill>
                <a:srgbClr val="00B0F0"/>
              </a:solidFill>
            </a:endParaRPr>
          </a:p>
          <a:p>
            <a:pPr marL="0" indent="0">
              <a:buNone/>
              <a:tabLst>
                <a:tab pos="2874963" algn="l"/>
              </a:tabLst>
            </a:pPr>
            <a:r>
              <a:rPr lang="en-ZA" sz="2800" b="1" dirty="0" smtClean="0"/>
              <a:t> </a:t>
            </a:r>
          </a:p>
          <a:p>
            <a:pPr marL="0" indent="0">
              <a:buNone/>
              <a:tabLst>
                <a:tab pos="2874963" algn="l"/>
              </a:tabLst>
            </a:pPr>
            <a:r>
              <a:rPr lang="en-ZA" sz="2800" b="1" dirty="0">
                <a:solidFill>
                  <a:srgbClr val="FF0000"/>
                </a:solidFill>
              </a:rPr>
              <a:t>	</a:t>
            </a: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4</a:t>
            </a:fld>
            <a:endParaRPr lang="en-ZA" dirty="0">
              <a:solidFill>
                <a:prstClr val="black">
                  <a:tint val="75000"/>
                </a:prstClr>
              </a:solidFill>
            </a:endParaRPr>
          </a:p>
        </p:txBody>
      </p:sp>
    </p:spTree>
    <p:extLst>
      <p:ext uri="{BB962C8B-B14F-4D97-AF65-F5344CB8AC3E}">
        <p14:creationId xmlns:p14="http://schemas.microsoft.com/office/powerpoint/2010/main" val="524144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4000" b="1" dirty="0" smtClean="0">
                <a:solidFill>
                  <a:srgbClr val="00B050"/>
                </a:solidFill>
              </a:rPr>
              <a:t>In-house editing</a:t>
            </a:r>
            <a:endParaRPr lang="en-ZA" sz="4000" b="1" dirty="0">
              <a:solidFill>
                <a:srgbClr val="00B050"/>
              </a:solidFill>
            </a:endParaRPr>
          </a:p>
        </p:txBody>
      </p:sp>
      <p:sp>
        <p:nvSpPr>
          <p:cNvPr id="3" name="Content Placeholder 2"/>
          <p:cNvSpPr>
            <a:spLocks noGrp="1"/>
          </p:cNvSpPr>
          <p:nvPr>
            <p:ph idx="1"/>
          </p:nvPr>
        </p:nvSpPr>
        <p:spPr>
          <a:xfrm>
            <a:off x="0" y="1519519"/>
            <a:ext cx="12192000" cy="5338482"/>
          </a:xfrm>
        </p:spPr>
        <p:txBody>
          <a:bodyPr>
            <a:noAutofit/>
          </a:bodyPr>
          <a:lstStyle/>
          <a:p>
            <a:pPr marL="0" lvl="0" indent="0">
              <a:buNone/>
            </a:pPr>
            <a:r>
              <a:rPr lang="en-ZA" sz="2000" b="1" dirty="0" smtClean="0"/>
              <a:t>                </a:t>
            </a:r>
            <a:r>
              <a:rPr lang="en-ZA" sz="2000" b="1" u="sng" dirty="0" smtClean="0"/>
              <a:t>In-house editing by the Hansard Editor</a:t>
            </a:r>
          </a:p>
          <a:p>
            <a:pPr lvl="0"/>
            <a:r>
              <a:rPr lang="en-ZA" sz="2000" b="1" dirty="0" smtClean="0"/>
              <a:t>The verbatim transcript is edited while listening from the audio to check completeness.</a:t>
            </a:r>
          </a:p>
          <a:p>
            <a:pPr lvl="0"/>
            <a:r>
              <a:rPr lang="en-ZA" sz="2000" b="1" dirty="0" smtClean="0"/>
              <a:t>Corrections are done like linguistic features, </a:t>
            </a:r>
            <a:r>
              <a:rPr lang="en-ZA" sz="2000" b="1" dirty="0" smtClean="0"/>
              <a:t>transediting</a:t>
            </a:r>
            <a:r>
              <a:rPr lang="en-ZA" sz="2000" b="1" dirty="0" smtClean="0"/>
              <a:t> changing borrowed terms </a:t>
            </a:r>
            <a:r>
              <a:rPr lang="en-ZA" sz="2000" b="1" dirty="0" smtClean="0">
                <a:solidFill>
                  <a:prstClr val="black"/>
                </a:solidFill>
              </a:rPr>
              <a:t>without changing their meaning.</a:t>
            </a:r>
          </a:p>
          <a:p>
            <a:pPr lvl="0"/>
            <a:r>
              <a:rPr lang="en-ZA" sz="2000" b="1" dirty="0" smtClean="0">
                <a:solidFill>
                  <a:prstClr val="black"/>
                </a:solidFill>
              </a:rPr>
              <a:t>Paragraphing – ensuring that there is one language per paragraph.</a:t>
            </a:r>
          </a:p>
          <a:p>
            <a:pPr lvl="0"/>
            <a:r>
              <a:rPr lang="en-ZA" sz="2000" b="1" dirty="0" smtClean="0"/>
              <a:t>Insert additional information with respect to knowledge of Rules of debate, portfolio of Members.</a:t>
            </a:r>
          </a:p>
          <a:p>
            <a:pPr lvl="0"/>
            <a:r>
              <a:rPr lang="en-ZA" sz="2000" b="1" dirty="0" smtClean="0">
                <a:solidFill>
                  <a:prstClr val="black"/>
                </a:solidFill>
              </a:rPr>
              <a:t>Final </a:t>
            </a:r>
            <a:r>
              <a:rPr lang="en-ZA" sz="2000" b="1" dirty="0">
                <a:solidFill>
                  <a:prstClr val="black"/>
                </a:solidFill>
              </a:rPr>
              <a:t>preparation of the official report </a:t>
            </a:r>
            <a:r>
              <a:rPr lang="en-ZA" sz="2000" b="1" dirty="0" smtClean="0">
                <a:solidFill>
                  <a:prstClr val="black"/>
                </a:solidFill>
              </a:rPr>
              <a:t>is done to intergrade </a:t>
            </a:r>
            <a:r>
              <a:rPr lang="en-ZA" sz="2000" b="1" dirty="0">
                <a:solidFill>
                  <a:prstClr val="black"/>
                </a:solidFill>
              </a:rPr>
              <a:t>procedural actions like amended motions, speeches not finished because of break in connectivity or correct speech notes from the political office of the Member</a:t>
            </a:r>
            <a:r>
              <a:rPr lang="en-ZA" sz="2000" b="1" dirty="0" smtClean="0">
                <a:solidFill>
                  <a:prstClr val="black"/>
                </a:solidFill>
              </a:rPr>
              <a:t>)</a:t>
            </a:r>
          </a:p>
          <a:p>
            <a:pPr lvl="0"/>
            <a:r>
              <a:rPr lang="en-ZA" sz="2000" b="1" dirty="0" smtClean="0">
                <a:solidFill>
                  <a:prstClr val="black"/>
                </a:solidFill>
              </a:rPr>
              <a:t>Final product – sent to Communications Unit for uploading to the Intranet (In-house) and Legislature website.</a:t>
            </a:r>
          </a:p>
          <a:p>
            <a:pPr marL="0" lvl="0" indent="0">
              <a:buNone/>
            </a:pPr>
            <a:endParaRPr lang="en-ZA" sz="2000" b="1" dirty="0">
              <a:solidFill>
                <a:prstClr val="black"/>
              </a:solidFill>
            </a:endParaRPr>
          </a:p>
          <a:p>
            <a:pPr marL="0" lvl="0" indent="0">
              <a:buNone/>
            </a:pPr>
            <a:r>
              <a:rPr lang="en-ZA" sz="2800" b="1" dirty="0" smtClean="0">
                <a:solidFill>
                  <a:srgbClr val="FF0000"/>
                </a:solidFill>
              </a:rPr>
              <a:t>	 	</a:t>
            </a:r>
          </a:p>
          <a:p>
            <a:endParaRPr lang="en-ZA" sz="2800" dirty="0">
              <a:solidFill>
                <a:srgbClr val="FF0000"/>
              </a:solidFill>
            </a:endParaRPr>
          </a:p>
          <a:p>
            <a:pPr marL="0" indent="0">
              <a:buNone/>
            </a:pPr>
            <a:endParaRPr lang="en-ZA" sz="2800" dirty="0">
              <a:solidFill>
                <a:srgbClr val="00B0F0"/>
              </a:solidFill>
            </a:endParaRPr>
          </a:p>
          <a:p>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endParaRPr lang="en-ZA" sz="2800" b="1" dirty="0" smtClean="0">
              <a:solidFill>
                <a:srgbClr val="FF0000"/>
              </a:solidFill>
            </a:endParaRPr>
          </a:p>
          <a:p>
            <a:endParaRPr lang="en-ZA" sz="2800" b="1" dirty="0" smtClean="0">
              <a:solidFill>
                <a:srgbClr val="7030A0"/>
              </a:solidFill>
            </a:endParaRPr>
          </a:p>
          <a:p>
            <a:pPr marL="0" indent="0">
              <a:buNone/>
            </a:pPr>
            <a:endParaRPr lang="en-ZA" sz="2800" dirty="0">
              <a:solidFill>
                <a:srgbClr val="FFC000"/>
              </a:solidFill>
            </a:endParaRPr>
          </a:p>
          <a:p>
            <a:endParaRPr lang="en-ZA" sz="2800" dirty="0">
              <a:solidFill>
                <a:srgbClr val="00B0F0"/>
              </a:solidFill>
            </a:endParaRPr>
          </a:p>
          <a:p>
            <a:pPr marL="0" indent="0">
              <a:buNone/>
            </a:pPr>
            <a:endParaRPr lang="en-ZA" sz="2800" b="1" dirty="0" smtClean="0">
              <a:solidFill>
                <a:srgbClr val="00B0F0"/>
              </a:solidFill>
            </a:endParaRPr>
          </a:p>
          <a:p>
            <a:pPr marL="0" indent="0">
              <a:buNone/>
            </a:pPr>
            <a:endParaRPr lang="en-ZA" sz="2800" b="1" dirty="0">
              <a:solidFill>
                <a:srgbClr val="00B0F0"/>
              </a:solidFill>
            </a:endParaRPr>
          </a:p>
          <a:p>
            <a:endParaRPr lang="en-ZA" sz="2800" dirty="0">
              <a:solidFill>
                <a:srgbClr val="00B0F0"/>
              </a:solidFill>
            </a:endParaRPr>
          </a:p>
          <a:p>
            <a:pPr marL="0" indent="0">
              <a:buNone/>
            </a:pPr>
            <a:endParaRPr lang="en-ZA" sz="2800" b="1" dirty="0" smtClean="0">
              <a:solidFill>
                <a:srgbClr val="FF0000"/>
              </a:solidFill>
            </a:endParaRPr>
          </a:p>
          <a:p>
            <a:pPr marL="0" indent="0">
              <a:buNone/>
            </a:pPr>
            <a:endParaRPr lang="en-ZA" sz="2800" dirty="0">
              <a:solidFill>
                <a:srgbClr val="FF0000"/>
              </a:solidFill>
            </a:endParaRPr>
          </a:p>
          <a:p>
            <a:endParaRPr lang="en-ZA" sz="2800" b="1" dirty="0">
              <a:solidFill>
                <a:srgbClr val="FF0000"/>
              </a:solidFill>
            </a:endParaRPr>
          </a:p>
          <a:p>
            <a:pPr marL="0" indent="0">
              <a:buNone/>
            </a:pPr>
            <a:endParaRPr lang="en-ZA" sz="2800" b="1" dirty="0">
              <a:solidFill>
                <a:srgbClr val="FFC000"/>
              </a:solidFill>
            </a:endParaRPr>
          </a:p>
          <a:p>
            <a:pPr marL="0" indent="0">
              <a:buNone/>
              <a:tabLst>
                <a:tab pos="2874963" algn="l"/>
              </a:tabLst>
            </a:pPr>
            <a:endParaRPr lang="en-ZA" sz="2800" b="1" dirty="0" smtClean="0">
              <a:solidFill>
                <a:srgbClr val="FF0000"/>
              </a:solidFill>
            </a:endParaRPr>
          </a:p>
          <a:p>
            <a:pPr marL="0" indent="0">
              <a:buNone/>
              <a:tabLst>
                <a:tab pos="2874963" algn="l"/>
              </a:tabLst>
            </a:pPr>
            <a:endParaRPr lang="en-ZA" sz="2800" dirty="0">
              <a:solidFill>
                <a:srgbClr val="00B0F0"/>
              </a:solidFill>
            </a:endParaRPr>
          </a:p>
          <a:p>
            <a:pPr marL="0" indent="0">
              <a:buNone/>
              <a:tabLst>
                <a:tab pos="2874963" algn="l"/>
              </a:tabLst>
            </a:pPr>
            <a:r>
              <a:rPr lang="en-ZA" sz="2800" b="1" dirty="0" smtClean="0"/>
              <a:t> </a:t>
            </a:r>
          </a:p>
          <a:p>
            <a:pPr marL="0" indent="0">
              <a:buNone/>
              <a:tabLst>
                <a:tab pos="2874963" algn="l"/>
              </a:tabLst>
            </a:pPr>
            <a:r>
              <a:rPr lang="en-ZA" sz="2800" b="1" dirty="0">
                <a:solidFill>
                  <a:srgbClr val="FF0000"/>
                </a:solidFill>
              </a:rPr>
              <a:t>	</a:t>
            </a: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5</a:t>
            </a:fld>
            <a:endParaRPr lang="en-ZA" dirty="0">
              <a:solidFill>
                <a:prstClr val="black">
                  <a:tint val="75000"/>
                </a:prstClr>
              </a:solidFill>
            </a:endParaRPr>
          </a:p>
        </p:txBody>
      </p:sp>
    </p:spTree>
    <p:extLst>
      <p:ext uri="{BB962C8B-B14F-4D97-AF65-F5344CB8AC3E}">
        <p14:creationId xmlns:p14="http://schemas.microsoft.com/office/powerpoint/2010/main" val="1911891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4000" b="1" dirty="0" smtClean="0">
                <a:solidFill>
                  <a:srgbClr val="00B050"/>
                </a:solidFill>
              </a:rPr>
              <a:t>Processing of the transcript</a:t>
            </a:r>
            <a:endParaRPr lang="en-ZA" sz="4000" b="1" dirty="0">
              <a:solidFill>
                <a:srgbClr val="00B050"/>
              </a:solidFill>
            </a:endParaRPr>
          </a:p>
        </p:txBody>
      </p:sp>
      <p:sp>
        <p:nvSpPr>
          <p:cNvPr id="3" name="Content Placeholder 2"/>
          <p:cNvSpPr>
            <a:spLocks noGrp="1"/>
          </p:cNvSpPr>
          <p:nvPr>
            <p:ph idx="1"/>
          </p:nvPr>
        </p:nvSpPr>
        <p:spPr>
          <a:xfrm>
            <a:off x="0" y="1519519"/>
            <a:ext cx="12192000" cy="5338482"/>
          </a:xfrm>
        </p:spPr>
        <p:txBody>
          <a:bodyPr>
            <a:noAutofit/>
          </a:bodyPr>
          <a:lstStyle/>
          <a:p>
            <a:pPr marL="0" indent="0">
              <a:buNone/>
            </a:pPr>
            <a:r>
              <a:rPr lang="en-ZA" sz="2800" b="1" dirty="0" smtClean="0">
                <a:solidFill>
                  <a:srgbClr val="FF0000"/>
                </a:solidFill>
              </a:rPr>
              <a:t> 	</a:t>
            </a:r>
            <a:r>
              <a:rPr lang="en-ZA" sz="2800" b="1" u="sng" dirty="0" smtClean="0"/>
              <a:t>Translation function</a:t>
            </a:r>
          </a:p>
          <a:p>
            <a:r>
              <a:rPr lang="en-ZA" sz="2000" b="1" dirty="0" smtClean="0">
                <a:solidFill>
                  <a:prstClr val="black"/>
                </a:solidFill>
              </a:rPr>
              <a:t>Translation of transcripts of debates (from the Source languages either isiXhosa, Afrikaans or Sesotho into the Target language English) is done in-house. The translated version is put in square brackets below the Source language.</a:t>
            </a:r>
          </a:p>
          <a:p>
            <a:r>
              <a:rPr lang="en-ZA" sz="2000" b="1" dirty="0" smtClean="0">
                <a:solidFill>
                  <a:prstClr val="black"/>
                </a:solidFill>
              </a:rPr>
              <a:t>The final product is preserved – for bound Volumes </a:t>
            </a:r>
          </a:p>
          <a:p>
            <a:pPr marL="0" indent="0">
              <a:buNone/>
            </a:pPr>
            <a:r>
              <a:rPr lang="en-ZA" sz="2000" b="1" dirty="0">
                <a:solidFill>
                  <a:prstClr val="black"/>
                </a:solidFill>
              </a:rPr>
              <a:t> </a:t>
            </a:r>
            <a:r>
              <a:rPr lang="en-ZA" sz="2000" b="1" dirty="0" smtClean="0">
                <a:solidFill>
                  <a:prstClr val="black"/>
                </a:solidFill>
              </a:rPr>
              <a:t>       </a:t>
            </a:r>
            <a:r>
              <a:rPr lang="en-ZA" sz="2000" b="1" u="sng" dirty="0" smtClean="0">
                <a:solidFill>
                  <a:prstClr val="black"/>
                </a:solidFill>
              </a:rPr>
              <a:t>Motive for the use of vernacular languages (different levels of audience)</a:t>
            </a:r>
          </a:p>
          <a:p>
            <a:r>
              <a:rPr lang="en-ZA" sz="2000" b="1" dirty="0" smtClean="0">
                <a:solidFill>
                  <a:prstClr val="black"/>
                </a:solidFill>
              </a:rPr>
              <a:t>Promotion of the culture of the society through the use of indigenous languages.</a:t>
            </a:r>
          </a:p>
          <a:p>
            <a:r>
              <a:rPr lang="en-ZA" sz="2000" b="1" dirty="0" smtClean="0">
                <a:solidFill>
                  <a:prstClr val="black"/>
                </a:solidFill>
              </a:rPr>
              <a:t>An argumentative style (E van </a:t>
            </a:r>
            <a:r>
              <a:rPr lang="en-ZA" sz="2000" b="1" dirty="0" smtClean="0">
                <a:solidFill>
                  <a:prstClr val="black"/>
                </a:solidFill>
              </a:rPr>
              <a:t>Eemeren</a:t>
            </a:r>
            <a:r>
              <a:rPr lang="en-ZA" sz="2000" b="1" dirty="0" smtClean="0">
                <a:solidFill>
                  <a:prstClr val="black"/>
                </a:solidFill>
              </a:rPr>
              <a:t>, 2019) – linguistic choices made to resolve a difference of opinion in ones favour by employing figurative language as a presentational </a:t>
            </a:r>
            <a:r>
              <a:rPr lang="en-ZA" sz="2000" b="1" dirty="0" smtClean="0">
                <a:solidFill>
                  <a:prstClr val="black"/>
                </a:solidFill>
              </a:rPr>
              <a:t>device.</a:t>
            </a:r>
            <a:endParaRPr lang="en-ZA" sz="2000" b="1" dirty="0" smtClean="0">
              <a:solidFill>
                <a:prstClr val="black"/>
              </a:solidFill>
            </a:endParaRPr>
          </a:p>
          <a:p>
            <a:r>
              <a:rPr lang="en-ZA" sz="2000" b="1" dirty="0" smtClean="0">
                <a:solidFill>
                  <a:prstClr val="black"/>
                </a:solidFill>
              </a:rPr>
              <a:t>Strategic manoeuvring through presentational devices (metaphors, euphemism, emotive language</a:t>
            </a:r>
            <a:r>
              <a:rPr lang="en-ZA" sz="2000" b="1" dirty="0" smtClean="0">
                <a:solidFill>
                  <a:prstClr val="black"/>
                </a:solidFill>
              </a:rPr>
              <a:t>):</a:t>
            </a:r>
            <a:endParaRPr lang="en-ZA" sz="2000" b="1" dirty="0" smtClean="0">
              <a:solidFill>
                <a:prstClr val="black"/>
              </a:solidFill>
            </a:endParaRPr>
          </a:p>
          <a:p>
            <a:pPr marL="0" indent="0">
              <a:buNone/>
            </a:pPr>
            <a:r>
              <a:rPr lang="en-ZA" sz="2000" b="1" dirty="0">
                <a:solidFill>
                  <a:prstClr val="black"/>
                </a:solidFill>
              </a:rPr>
              <a:t> </a:t>
            </a:r>
            <a:r>
              <a:rPr lang="en-ZA" sz="2000" b="1" dirty="0" smtClean="0">
                <a:solidFill>
                  <a:prstClr val="black"/>
                </a:solidFill>
              </a:rPr>
              <a:t>            -  to associate and identify with the </a:t>
            </a:r>
            <a:r>
              <a:rPr lang="en-ZA" sz="2000" b="1" dirty="0" smtClean="0">
                <a:solidFill>
                  <a:prstClr val="black"/>
                </a:solidFill>
              </a:rPr>
              <a:t>audience.</a:t>
            </a:r>
            <a:endParaRPr lang="en-ZA" sz="2000" b="1" dirty="0" smtClean="0">
              <a:solidFill>
                <a:prstClr val="black"/>
              </a:solidFill>
            </a:endParaRPr>
          </a:p>
          <a:p>
            <a:pPr marL="0" indent="0">
              <a:buNone/>
            </a:pPr>
            <a:r>
              <a:rPr lang="en-ZA" sz="2000" b="1" dirty="0" smtClean="0">
                <a:solidFill>
                  <a:prstClr val="black"/>
                </a:solidFill>
              </a:rPr>
              <a:t>              -  </a:t>
            </a:r>
            <a:r>
              <a:rPr lang="en-ZA" sz="2000" b="1" dirty="0" smtClean="0">
                <a:solidFill>
                  <a:prstClr val="black"/>
                </a:solidFill>
              </a:rPr>
              <a:t>emotive </a:t>
            </a:r>
            <a:r>
              <a:rPr lang="en-ZA" sz="2000" b="1" dirty="0" smtClean="0">
                <a:solidFill>
                  <a:prstClr val="black"/>
                </a:solidFill>
              </a:rPr>
              <a:t>terms to trigger emotions and feelings of the </a:t>
            </a:r>
            <a:r>
              <a:rPr lang="en-ZA" sz="2000" b="1" dirty="0" smtClean="0">
                <a:solidFill>
                  <a:prstClr val="black"/>
                </a:solidFill>
              </a:rPr>
              <a:t>audience.</a:t>
            </a:r>
            <a:endParaRPr lang="en-ZA" sz="2000" b="1" dirty="0" smtClean="0">
              <a:solidFill>
                <a:prstClr val="black"/>
              </a:solidFill>
            </a:endParaRPr>
          </a:p>
          <a:p>
            <a:pPr marL="0" indent="0">
              <a:buNone/>
            </a:pPr>
            <a:r>
              <a:rPr lang="en-ZA" sz="2000" b="1" dirty="0" smtClean="0">
                <a:solidFill>
                  <a:prstClr val="black"/>
                </a:solidFill>
              </a:rPr>
              <a:t>                </a:t>
            </a:r>
            <a:endParaRPr lang="en-ZA" sz="2800" dirty="0">
              <a:solidFill>
                <a:srgbClr val="00B0F0"/>
              </a:solidFill>
            </a:endParaRPr>
          </a:p>
          <a:p>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endParaRPr lang="en-ZA" sz="2800" b="1" dirty="0" smtClean="0">
              <a:solidFill>
                <a:srgbClr val="FF0000"/>
              </a:solidFill>
            </a:endParaRPr>
          </a:p>
          <a:p>
            <a:endParaRPr lang="en-ZA" sz="2800" b="1" dirty="0" smtClean="0">
              <a:solidFill>
                <a:srgbClr val="7030A0"/>
              </a:solidFill>
            </a:endParaRPr>
          </a:p>
          <a:p>
            <a:pPr marL="0" indent="0">
              <a:buNone/>
            </a:pPr>
            <a:endParaRPr lang="en-ZA" sz="2800" dirty="0">
              <a:solidFill>
                <a:srgbClr val="FFC000"/>
              </a:solidFill>
            </a:endParaRPr>
          </a:p>
          <a:p>
            <a:endParaRPr lang="en-ZA" sz="2800" dirty="0">
              <a:solidFill>
                <a:srgbClr val="00B0F0"/>
              </a:solidFill>
            </a:endParaRPr>
          </a:p>
          <a:p>
            <a:pPr marL="0" indent="0">
              <a:buNone/>
            </a:pPr>
            <a:endParaRPr lang="en-ZA" sz="2800" b="1" dirty="0" smtClean="0">
              <a:solidFill>
                <a:srgbClr val="00B0F0"/>
              </a:solidFill>
            </a:endParaRPr>
          </a:p>
          <a:p>
            <a:pPr marL="0" indent="0">
              <a:buNone/>
            </a:pPr>
            <a:endParaRPr lang="en-ZA" sz="2800" b="1" dirty="0">
              <a:solidFill>
                <a:srgbClr val="00B0F0"/>
              </a:solidFill>
            </a:endParaRPr>
          </a:p>
          <a:p>
            <a:endParaRPr lang="en-ZA" sz="2800" dirty="0">
              <a:solidFill>
                <a:srgbClr val="00B0F0"/>
              </a:solidFill>
            </a:endParaRPr>
          </a:p>
          <a:p>
            <a:pPr marL="0" indent="0">
              <a:buNone/>
            </a:pPr>
            <a:endParaRPr lang="en-ZA" sz="2800" b="1" dirty="0" smtClean="0">
              <a:solidFill>
                <a:srgbClr val="FF0000"/>
              </a:solidFill>
            </a:endParaRPr>
          </a:p>
          <a:p>
            <a:pPr marL="0" indent="0">
              <a:buNone/>
            </a:pPr>
            <a:endParaRPr lang="en-ZA" sz="2800" dirty="0">
              <a:solidFill>
                <a:srgbClr val="FF0000"/>
              </a:solidFill>
            </a:endParaRPr>
          </a:p>
          <a:p>
            <a:endParaRPr lang="en-ZA" sz="2800" b="1" dirty="0">
              <a:solidFill>
                <a:srgbClr val="FF0000"/>
              </a:solidFill>
            </a:endParaRPr>
          </a:p>
          <a:p>
            <a:pPr marL="0" indent="0">
              <a:buNone/>
            </a:pPr>
            <a:endParaRPr lang="en-ZA" sz="2800" b="1" dirty="0">
              <a:solidFill>
                <a:srgbClr val="FFC000"/>
              </a:solidFill>
            </a:endParaRPr>
          </a:p>
          <a:p>
            <a:pPr marL="0" indent="0">
              <a:buNone/>
              <a:tabLst>
                <a:tab pos="2874963" algn="l"/>
              </a:tabLst>
            </a:pPr>
            <a:endParaRPr lang="en-ZA" sz="2800" b="1" dirty="0" smtClean="0">
              <a:solidFill>
                <a:srgbClr val="FF0000"/>
              </a:solidFill>
            </a:endParaRPr>
          </a:p>
          <a:p>
            <a:pPr marL="0" indent="0">
              <a:buNone/>
              <a:tabLst>
                <a:tab pos="2874963" algn="l"/>
              </a:tabLst>
            </a:pPr>
            <a:endParaRPr lang="en-ZA" sz="2800" dirty="0">
              <a:solidFill>
                <a:srgbClr val="00B0F0"/>
              </a:solidFill>
            </a:endParaRPr>
          </a:p>
          <a:p>
            <a:pPr marL="0" indent="0">
              <a:buNone/>
              <a:tabLst>
                <a:tab pos="2874963" algn="l"/>
              </a:tabLst>
            </a:pPr>
            <a:r>
              <a:rPr lang="en-ZA" sz="2800" b="1" dirty="0" smtClean="0"/>
              <a:t> </a:t>
            </a:r>
          </a:p>
          <a:p>
            <a:pPr marL="0" indent="0">
              <a:buNone/>
              <a:tabLst>
                <a:tab pos="2874963" algn="l"/>
              </a:tabLst>
            </a:pPr>
            <a:r>
              <a:rPr lang="en-ZA" sz="2800" b="1" dirty="0">
                <a:solidFill>
                  <a:srgbClr val="FF0000"/>
                </a:solidFill>
              </a:rPr>
              <a:t>	</a:t>
            </a: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6</a:t>
            </a:fld>
            <a:endParaRPr lang="en-ZA" dirty="0">
              <a:solidFill>
                <a:prstClr val="black">
                  <a:tint val="75000"/>
                </a:prstClr>
              </a:solidFill>
            </a:endParaRPr>
          </a:p>
        </p:txBody>
      </p:sp>
    </p:spTree>
    <p:extLst>
      <p:ext uri="{BB962C8B-B14F-4D97-AF65-F5344CB8AC3E}">
        <p14:creationId xmlns:p14="http://schemas.microsoft.com/office/powerpoint/2010/main" val="4088023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4000" b="1" dirty="0" smtClean="0">
                <a:solidFill>
                  <a:srgbClr val="00B050"/>
                </a:solidFill>
              </a:rPr>
              <a:t>Continue…</a:t>
            </a:r>
            <a:endParaRPr lang="en-ZA" sz="4000" b="1" dirty="0">
              <a:solidFill>
                <a:srgbClr val="00B050"/>
              </a:solidFill>
            </a:endParaRPr>
          </a:p>
        </p:txBody>
      </p:sp>
      <p:sp>
        <p:nvSpPr>
          <p:cNvPr id="3" name="Content Placeholder 2"/>
          <p:cNvSpPr>
            <a:spLocks noGrp="1"/>
          </p:cNvSpPr>
          <p:nvPr>
            <p:ph idx="1"/>
          </p:nvPr>
        </p:nvSpPr>
        <p:spPr>
          <a:xfrm>
            <a:off x="0" y="1519519"/>
            <a:ext cx="12192000" cy="5338482"/>
          </a:xfrm>
        </p:spPr>
        <p:txBody>
          <a:bodyPr>
            <a:noAutofit/>
          </a:bodyPr>
          <a:lstStyle/>
          <a:p>
            <a:pPr marL="0" lvl="0" indent="0">
              <a:buNone/>
            </a:pPr>
            <a:endParaRPr lang="en-ZA" sz="2000" b="1" dirty="0" smtClean="0">
              <a:solidFill>
                <a:prstClr val="black"/>
              </a:solidFill>
            </a:endParaRPr>
          </a:p>
          <a:p>
            <a:pPr lvl="0"/>
            <a:endParaRPr lang="en-ZA" sz="2000" b="1" dirty="0">
              <a:solidFill>
                <a:prstClr val="black"/>
              </a:solidFill>
            </a:endParaRPr>
          </a:p>
          <a:p>
            <a:pPr marL="0" lvl="0" indent="0">
              <a:buNone/>
            </a:pPr>
            <a:r>
              <a:rPr lang="en-ZA" sz="2000" b="1" dirty="0" smtClean="0">
                <a:solidFill>
                  <a:prstClr val="black"/>
                </a:solidFill>
              </a:rPr>
              <a:t>             - to give account in a manner presumed to be accepted by the </a:t>
            </a:r>
            <a:r>
              <a:rPr lang="en-ZA" sz="2000" b="1" dirty="0" smtClean="0">
                <a:solidFill>
                  <a:prstClr val="black"/>
                </a:solidFill>
              </a:rPr>
              <a:t>audience.</a:t>
            </a:r>
            <a:endParaRPr lang="en-ZA" sz="2000" b="1" dirty="0" smtClean="0">
              <a:solidFill>
                <a:prstClr val="black"/>
              </a:solidFill>
            </a:endParaRPr>
          </a:p>
          <a:p>
            <a:pPr marL="0" lvl="0" indent="0">
              <a:buNone/>
            </a:pPr>
            <a:r>
              <a:rPr lang="en-ZA" sz="2000" b="1" dirty="0" smtClean="0">
                <a:solidFill>
                  <a:prstClr val="black"/>
                </a:solidFill>
              </a:rPr>
              <a:t>            - to fulfil a populist position for views to be accepted and endorsed by the target audience.</a:t>
            </a:r>
          </a:p>
          <a:p>
            <a:pPr marL="0" lvl="0" indent="0">
              <a:buNone/>
            </a:pPr>
            <a:r>
              <a:rPr lang="en-ZA" sz="2000" b="1" dirty="0" smtClean="0">
                <a:solidFill>
                  <a:prstClr val="black"/>
                </a:solidFill>
              </a:rPr>
              <a:t>           - a strategy to deviate from the Standing Rules</a:t>
            </a:r>
            <a:r>
              <a:rPr lang="en-ZA" sz="2000" b="1" dirty="0" smtClean="0">
                <a:solidFill>
                  <a:prstClr val="black"/>
                </a:solidFill>
              </a:rPr>
              <a:t>.</a:t>
            </a:r>
          </a:p>
          <a:p>
            <a:pPr marL="0" lvl="0" indent="0">
              <a:buNone/>
            </a:pPr>
            <a:endParaRPr lang="en-ZA" sz="2000" b="1" dirty="0" smtClean="0">
              <a:solidFill>
                <a:prstClr val="black"/>
              </a:solidFill>
            </a:endParaRPr>
          </a:p>
          <a:p>
            <a:pPr marL="0" lvl="0" indent="0">
              <a:buNone/>
            </a:pPr>
            <a:r>
              <a:rPr lang="en-ZA" sz="2000" b="1" dirty="0">
                <a:solidFill>
                  <a:prstClr val="black"/>
                </a:solidFill>
              </a:rPr>
              <a:t> </a:t>
            </a:r>
            <a:r>
              <a:rPr lang="en-ZA" sz="2000" b="1" dirty="0" smtClean="0">
                <a:solidFill>
                  <a:prstClr val="black"/>
                </a:solidFill>
              </a:rPr>
              <a:t>         In conclusion, ‘If you speak to a man in the language he understands, that goes to his head, if you talk to him </a:t>
            </a:r>
            <a:r>
              <a:rPr lang="en-ZA" sz="2000" b="1" dirty="0" smtClean="0">
                <a:solidFill>
                  <a:prstClr val="black"/>
                </a:solidFill>
              </a:rPr>
              <a:t>  in </a:t>
            </a:r>
            <a:r>
              <a:rPr lang="en-ZA" sz="2000" b="1" dirty="0" smtClean="0">
                <a:solidFill>
                  <a:prstClr val="black"/>
                </a:solidFill>
              </a:rPr>
              <a:t>his own Language, that goes to his heart’, </a:t>
            </a:r>
            <a:r>
              <a:rPr lang="en-ZA" sz="2000" b="1" dirty="0" smtClean="0">
                <a:solidFill>
                  <a:prstClr val="black"/>
                </a:solidFill>
              </a:rPr>
              <a:t>that </a:t>
            </a:r>
            <a:r>
              <a:rPr lang="en-ZA" sz="2000" b="1" dirty="0" smtClean="0">
                <a:solidFill>
                  <a:prstClr val="black"/>
                </a:solidFill>
              </a:rPr>
              <a:t>is from Nelson </a:t>
            </a:r>
            <a:r>
              <a:rPr lang="en-ZA" sz="2000" b="1" dirty="0" smtClean="0">
                <a:solidFill>
                  <a:prstClr val="black"/>
                </a:solidFill>
              </a:rPr>
              <a:t>Mandela.</a:t>
            </a:r>
            <a:endParaRPr lang="en-ZA" sz="2000" b="1" dirty="0">
              <a:solidFill>
                <a:prstClr val="black"/>
              </a:solidFill>
            </a:endParaRPr>
          </a:p>
          <a:p>
            <a:pPr lvl="0"/>
            <a:endParaRPr lang="en-ZA" sz="2000" dirty="0" smtClean="0">
              <a:solidFill>
                <a:prstClr val="black"/>
              </a:solidFill>
            </a:endParaRPr>
          </a:p>
          <a:p>
            <a:pPr lvl="0"/>
            <a:endParaRPr lang="en-ZA" sz="2000" dirty="0">
              <a:solidFill>
                <a:prstClr val="black"/>
              </a:solidFill>
            </a:endParaRPr>
          </a:p>
          <a:p>
            <a:pPr lvl="0"/>
            <a:endParaRPr lang="en-ZA" sz="2000" dirty="0">
              <a:solidFill>
                <a:prstClr val="black"/>
              </a:solidFill>
            </a:endParaRPr>
          </a:p>
          <a:p>
            <a:pPr marL="0" indent="0">
              <a:buNone/>
            </a:pPr>
            <a:endParaRPr lang="en-ZA" sz="2800" b="1" dirty="0" smtClean="0">
              <a:solidFill>
                <a:srgbClr val="FF0000"/>
              </a:solidFill>
            </a:endParaRPr>
          </a:p>
          <a:p>
            <a:endParaRPr lang="en-ZA" sz="2800" dirty="0">
              <a:solidFill>
                <a:srgbClr val="FF0000"/>
              </a:solidFill>
            </a:endParaRPr>
          </a:p>
          <a:p>
            <a:pPr marL="0" lvl="0" indent="0">
              <a:buNone/>
            </a:pPr>
            <a:endParaRPr lang="en-ZA" sz="2000" b="1" dirty="0">
              <a:solidFill>
                <a:srgbClr val="FF0000"/>
              </a:solidFill>
            </a:endParaRPr>
          </a:p>
          <a:p>
            <a:pPr marL="0" indent="0">
              <a:buNone/>
            </a:pPr>
            <a:endParaRPr lang="en-ZA" sz="2800" dirty="0">
              <a:solidFill>
                <a:srgbClr val="00B0F0"/>
              </a:solidFill>
            </a:endParaRPr>
          </a:p>
          <a:p>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pPr marL="0" indent="0">
              <a:buNone/>
            </a:pPr>
            <a:endParaRPr lang="en-ZA" sz="2800" b="1" dirty="0" smtClean="0">
              <a:solidFill>
                <a:srgbClr val="FF0000"/>
              </a:solidFill>
            </a:endParaRPr>
          </a:p>
          <a:p>
            <a:endParaRPr lang="en-ZA" sz="2800" b="1" dirty="0" smtClean="0">
              <a:solidFill>
                <a:srgbClr val="FF0000"/>
              </a:solidFill>
            </a:endParaRPr>
          </a:p>
          <a:p>
            <a:endParaRPr lang="en-ZA" sz="2800" b="1" dirty="0" smtClean="0">
              <a:solidFill>
                <a:srgbClr val="7030A0"/>
              </a:solidFill>
            </a:endParaRPr>
          </a:p>
          <a:p>
            <a:pPr marL="0" indent="0">
              <a:buNone/>
            </a:pPr>
            <a:endParaRPr lang="en-ZA" sz="2800" dirty="0">
              <a:solidFill>
                <a:srgbClr val="FFC000"/>
              </a:solidFill>
            </a:endParaRPr>
          </a:p>
          <a:p>
            <a:endParaRPr lang="en-ZA" sz="2800" dirty="0">
              <a:solidFill>
                <a:srgbClr val="00B0F0"/>
              </a:solidFill>
            </a:endParaRPr>
          </a:p>
          <a:p>
            <a:pPr marL="0" indent="0">
              <a:buNone/>
            </a:pPr>
            <a:endParaRPr lang="en-ZA" sz="2800" b="1" dirty="0" smtClean="0">
              <a:solidFill>
                <a:srgbClr val="00B0F0"/>
              </a:solidFill>
            </a:endParaRPr>
          </a:p>
          <a:p>
            <a:pPr marL="0" indent="0">
              <a:buNone/>
            </a:pPr>
            <a:endParaRPr lang="en-ZA" sz="2800" b="1" dirty="0">
              <a:solidFill>
                <a:srgbClr val="00B0F0"/>
              </a:solidFill>
            </a:endParaRPr>
          </a:p>
          <a:p>
            <a:endParaRPr lang="en-ZA" sz="2800" dirty="0">
              <a:solidFill>
                <a:srgbClr val="00B0F0"/>
              </a:solidFill>
            </a:endParaRPr>
          </a:p>
          <a:p>
            <a:pPr marL="0" indent="0">
              <a:buNone/>
            </a:pPr>
            <a:endParaRPr lang="en-ZA" sz="2800" b="1" dirty="0" smtClean="0">
              <a:solidFill>
                <a:srgbClr val="FF0000"/>
              </a:solidFill>
            </a:endParaRPr>
          </a:p>
          <a:p>
            <a:pPr marL="0" indent="0">
              <a:buNone/>
            </a:pPr>
            <a:endParaRPr lang="en-ZA" sz="2800" dirty="0">
              <a:solidFill>
                <a:srgbClr val="FF0000"/>
              </a:solidFill>
            </a:endParaRPr>
          </a:p>
          <a:p>
            <a:endParaRPr lang="en-ZA" sz="2800" b="1" dirty="0">
              <a:solidFill>
                <a:srgbClr val="FF0000"/>
              </a:solidFill>
            </a:endParaRPr>
          </a:p>
          <a:p>
            <a:pPr marL="0" indent="0">
              <a:buNone/>
            </a:pPr>
            <a:endParaRPr lang="en-ZA" sz="2800" b="1" dirty="0">
              <a:solidFill>
                <a:srgbClr val="FFC000"/>
              </a:solidFill>
            </a:endParaRPr>
          </a:p>
          <a:p>
            <a:pPr marL="0" indent="0">
              <a:buNone/>
              <a:tabLst>
                <a:tab pos="2874963" algn="l"/>
              </a:tabLst>
            </a:pPr>
            <a:endParaRPr lang="en-ZA" sz="2800" b="1" dirty="0" smtClean="0">
              <a:solidFill>
                <a:srgbClr val="FF0000"/>
              </a:solidFill>
            </a:endParaRPr>
          </a:p>
          <a:p>
            <a:pPr marL="0" indent="0">
              <a:buNone/>
              <a:tabLst>
                <a:tab pos="2874963" algn="l"/>
              </a:tabLst>
            </a:pPr>
            <a:endParaRPr lang="en-ZA" sz="2800" dirty="0">
              <a:solidFill>
                <a:srgbClr val="00B0F0"/>
              </a:solidFill>
            </a:endParaRPr>
          </a:p>
          <a:p>
            <a:pPr marL="0" indent="0">
              <a:buNone/>
              <a:tabLst>
                <a:tab pos="2874963" algn="l"/>
              </a:tabLst>
            </a:pPr>
            <a:r>
              <a:rPr lang="en-ZA" sz="2800" b="1" dirty="0" smtClean="0"/>
              <a:t> </a:t>
            </a:r>
          </a:p>
          <a:p>
            <a:pPr marL="0" indent="0">
              <a:buNone/>
              <a:tabLst>
                <a:tab pos="2874963" algn="l"/>
              </a:tabLst>
            </a:pPr>
            <a:r>
              <a:rPr lang="en-ZA" sz="2800" b="1" dirty="0">
                <a:solidFill>
                  <a:srgbClr val="FF0000"/>
                </a:solidFill>
              </a:rPr>
              <a:t>	</a:t>
            </a: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7</a:t>
            </a:fld>
            <a:endParaRPr lang="en-ZA" dirty="0">
              <a:solidFill>
                <a:prstClr val="black">
                  <a:tint val="75000"/>
                </a:prstClr>
              </a:solidFill>
            </a:endParaRPr>
          </a:p>
        </p:txBody>
      </p:sp>
    </p:spTree>
    <p:extLst>
      <p:ext uri="{BB962C8B-B14F-4D97-AF65-F5344CB8AC3E}">
        <p14:creationId xmlns:p14="http://schemas.microsoft.com/office/powerpoint/2010/main" val="701008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03401"/>
          </a:xfrm>
        </p:spPr>
        <p:txBody>
          <a:bodyPr>
            <a:normAutofit/>
          </a:bodyPr>
          <a:lstStyle/>
          <a:p>
            <a:r>
              <a:rPr lang="en-ZA" sz="5400" b="1" dirty="0" smtClean="0">
                <a:solidFill>
                  <a:srgbClr val="00B050"/>
                </a:solidFill>
              </a:rPr>
              <a:t>THE END</a:t>
            </a:r>
            <a:endParaRPr lang="en-ZA" sz="5400" b="1" dirty="0">
              <a:solidFill>
                <a:srgbClr val="00B050"/>
              </a:solidFill>
            </a:endParaRPr>
          </a:p>
        </p:txBody>
      </p:sp>
      <p:sp>
        <p:nvSpPr>
          <p:cNvPr id="3" name="Content Placeholder 2"/>
          <p:cNvSpPr>
            <a:spLocks noGrp="1"/>
          </p:cNvSpPr>
          <p:nvPr>
            <p:ph idx="1"/>
          </p:nvPr>
        </p:nvSpPr>
        <p:spPr>
          <a:xfrm>
            <a:off x="584201" y="1484243"/>
            <a:ext cx="11369260" cy="5102087"/>
          </a:xfrm>
        </p:spPr>
        <p:txBody>
          <a:bodyPr>
            <a:noAutofit/>
          </a:bodyPr>
          <a:lstStyle/>
          <a:p>
            <a:pPr marL="0" indent="0" algn="ctr">
              <a:buNone/>
              <a:tabLst>
                <a:tab pos="2874963" algn="l"/>
              </a:tabLst>
            </a:pPr>
            <a:endParaRPr lang="en-ZA" sz="8800" b="1" dirty="0" smtClean="0">
              <a:solidFill>
                <a:srgbClr val="FF0000"/>
              </a:solidFill>
            </a:endParaRPr>
          </a:p>
          <a:p>
            <a:pPr marL="0" indent="0" algn="ctr">
              <a:buNone/>
              <a:tabLst>
                <a:tab pos="2874963" algn="l"/>
              </a:tabLst>
            </a:pPr>
            <a:r>
              <a:rPr lang="en-ZA" sz="8800" b="1" dirty="0" smtClean="0">
                <a:solidFill>
                  <a:srgbClr val="00B050"/>
                </a:solidFill>
              </a:rPr>
              <a:t>THANK YOU</a:t>
            </a:r>
          </a:p>
          <a:p>
            <a:pPr marL="0" indent="0">
              <a:buNone/>
              <a:tabLst>
                <a:tab pos="2874963" algn="l"/>
              </a:tabLst>
            </a:pPr>
            <a:endParaRPr lang="en-ZA" sz="2400" b="1" dirty="0" smtClean="0">
              <a:solidFill>
                <a:srgbClr val="FF0000"/>
              </a:solidFill>
            </a:endParaRPr>
          </a:p>
          <a:p>
            <a:pPr marL="914390" lvl="2" indent="0">
              <a:buNone/>
              <a:tabLst>
                <a:tab pos="2874963" algn="l"/>
              </a:tabLst>
            </a:pPr>
            <a:endParaRPr lang="en-ZA" sz="1600" dirty="0"/>
          </a:p>
          <a:p>
            <a:pPr marL="0" indent="0">
              <a:buNone/>
              <a:tabLst>
                <a:tab pos="2874963" algn="l"/>
              </a:tabLst>
            </a:pPr>
            <a:r>
              <a:rPr lang="en-ZA" sz="2400" b="1" dirty="0" smtClean="0">
                <a:solidFill>
                  <a:srgbClr val="FF0000"/>
                </a:solidFill>
              </a:rPr>
              <a:t>	  </a:t>
            </a:r>
          </a:p>
          <a:p>
            <a:pPr>
              <a:tabLst>
                <a:tab pos="2874963" algn="l"/>
              </a:tabLst>
            </a:pPr>
            <a:endParaRPr lang="en-ZA" sz="2400" b="1" dirty="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a:tabLst>
                <a:tab pos="2874963" algn="l"/>
              </a:tabLst>
            </a:pPr>
            <a:endParaRPr lang="en-ZA" sz="2400" b="1" dirty="0" smtClean="0">
              <a:solidFill>
                <a:srgbClr val="FF0000"/>
              </a:solidFill>
            </a:endParaRPr>
          </a:p>
          <a:p>
            <a:pPr marL="0" indent="0">
              <a:buNone/>
              <a:tabLst>
                <a:tab pos="2874963" algn="l"/>
              </a:tabLst>
            </a:pPr>
            <a:endParaRPr lang="en-ZA" sz="2400" b="1" dirty="0" smtClean="0">
              <a:solidFill>
                <a:srgbClr val="FF0000"/>
              </a:solidFill>
            </a:endParaRPr>
          </a:p>
          <a:p>
            <a:pPr marL="0" indent="0">
              <a:buNone/>
              <a:tabLst>
                <a:tab pos="2874963" algn="l"/>
              </a:tabLst>
            </a:pPr>
            <a:r>
              <a:rPr lang="en-ZA" b="1" dirty="0"/>
              <a:t>	</a:t>
            </a:r>
            <a:r>
              <a:rPr lang="en-ZA" b="1" dirty="0" smtClean="0"/>
              <a:t>			      </a:t>
            </a:r>
            <a:r>
              <a:rPr lang="en-ZA" b="1" dirty="0" smtClean="0">
                <a:solidFill>
                  <a:srgbClr val="FF0000"/>
                </a:solidFill>
              </a:rPr>
              <a:t>		  </a:t>
            </a:r>
          </a:p>
          <a:p>
            <a:pPr marL="0" indent="0">
              <a:buNone/>
            </a:pPr>
            <a:endParaRPr lang="en-ZA" sz="2800" b="1" dirty="0" smtClean="0">
              <a:solidFill>
                <a:srgbClr val="FF0000"/>
              </a:solidFill>
            </a:endParaRPr>
          </a:p>
          <a:p>
            <a:pPr marL="88900" indent="0">
              <a:buNone/>
            </a:pPr>
            <a:r>
              <a:rPr lang="en-ZA" b="1" dirty="0" smtClean="0"/>
              <a:t>                   </a:t>
            </a:r>
          </a:p>
          <a:p>
            <a:pPr marL="341313" indent="14288"/>
            <a:endParaRPr lang="en-ZA" b="1" dirty="0" smtClean="0">
              <a:solidFill>
                <a:srgbClr val="FF0000"/>
              </a:solidFill>
            </a:endParaRPr>
          </a:p>
          <a:p>
            <a:pPr marL="914390" lvl="2" indent="0">
              <a:buNone/>
            </a:pPr>
            <a:r>
              <a:rPr lang="en-ZA" sz="2800" b="1" dirty="0" smtClean="0">
                <a:solidFill>
                  <a:srgbClr val="FF0000"/>
                </a:solidFill>
              </a:rPr>
              <a:t>	                         </a:t>
            </a:r>
          </a:p>
          <a:p>
            <a:pPr marL="0" indent="0">
              <a:buNone/>
            </a:pPr>
            <a:endParaRPr lang="en-ZA" sz="2800" dirty="0"/>
          </a:p>
          <a:p>
            <a:pPr marL="0" indent="0">
              <a:buNone/>
            </a:pPr>
            <a:r>
              <a:rPr lang="en-ZA" sz="2800" dirty="0"/>
              <a:t> </a:t>
            </a:r>
          </a:p>
          <a:p>
            <a:endParaRPr lang="en-ZA" b="1" dirty="0" smtClean="0">
              <a:solidFill>
                <a:srgbClr val="FF0000"/>
              </a:solidFill>
            </a:endParaRPr>
          </a:p>
          <a:p>
            <a:endParaRPr lang="en-ZA" b="1" dirty="0">
              <a:solidFill>
                <a:srgbClr val="FF0000"/>
              </a:solidFill>
            </a:endParaRPr>
          </a:p>
          <a:p>
            <a:pPr marL="0" indent="0">
              <a:buNone/>
            </a:pPr>
            <a:r>
              <a:rPr lang="en-ZA" b="1" dirty="0"/>
              <a:t>	</a:t>
            </a:r>
            <a:r>
              <a:rPr lang="en-ZA" b="1" dirty="0" smtClean="0"/>
              <a:t>				</a:t>
            </a:r>
            <a:r>
              <a:rPr lang="en-ZA" sz="3500" b="1" dirty="0" smtClean="0"/>
              <a:t> </a:t>
            </a:r>
            <a:endParaRPr lang="en-ZA" sz="3100" b="1" dirty="0" smtClean="0">
              <a:solidFill>
                <a:srgbClr val="FF0000"/>
              </a:solidFill>
            </a:endParaRPr>
          </a:p>
        </p:txBody>
      </p:sp>
      <p:sp>
        <p:nvSpPr>
          <p:cNvPr id="4" name="Slide Number Placeholder 3"/>
          <p:cNvSpPr>
            <a:spLocks noGrp="1"/>
          </p:cNvSpPr>
          <p:nvPr>
            <p:ph type="sldNum" sz="quarter" idx="12"/>
          </p:nvPr>
        </p:nvSpPr>
        <p:spPr/>
        <p:txBody>
          <a:bodyPr/>
          <a:lstStyle/>
          <a:p>
            <a:fld id="{A370F669-88A2-47DC-B530-5862F25EEE87}" type="slidenum">
              <a:rPr lang="en-ZA" smtClean="0">
                <a:solidFill>
                  <a:prstClr val="black">
                    <a:tint val="75000"/>
                  </a:prstClr>
                </a:solidFill>
              </a:rPr>
              <a:pPr/>
              <a:t>8</a:t>
            </a:fld>
            <a:endParaRPr lang="en-ZA" dirty="0">
              <a:solidFill>
                <a:prstClr val="black">
                  <a:tint val="75000"/>
                </a:prstClr>
              </a:solidFill>
            </a:endParaRPr>
          </a:p>
        </p:txBody>
      </p:sp>
    </p:spTree>
    <p:extLst>
      <p:ext uri="{BB962C8B-B14F-4D97-AF65-F5344CB8AC3E}">
        <p14:creationId xmlns:p14="http://schemas.microsoft.com/office/powerpoint/2010/main" val="3609949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B7FAFFDD6784DB98BD754B67B6B12" ma:contentTypeVersion="144" ma:contentTypeDescription="Create a new document." ma:contentTypeScope="" ma:versionID="065553cee49edd4156a2688a569437be">
  <xsd:schema xmlns:xsd="http://www.w3.org/2001/XMLSchema" xmlns:xs="http://www.w3.org/2001/XMLSchema" xmlns:p="http://schemas.microsoft.com/office/2006/metadata/properties" xmlns:ns2="389d2ee7-2689-40f1-a5cd-31e2be610952" xmlns:ns3="4600776d-0a3c-44b4-bff2-0ceaafb13046" xmlns:ns4="097a4cac-090b-49b3-9185-b50adab6f76c" targetNamespace="http://schemas.microsoft.com/office/2006/metadata/properties" ma:root="true" ma:fieldsID="9508a785728dc3ca5f42acbde84d511d" ns2:_="" ns3:_="" ns4:_="">
    <xsd:import namespace="389d2ee7-2689-40f1-a5cd-31e2be610952"/>
    <xsd:import namespace="4600776d-0a3c-44b4-bff2-0ceaafb13046"/>
    <xsd:import namespace="097a4cac-090b-49b3-9185-b50adab6f76c"/>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RetentionTriggerDate" minOccurs="0"/>
                <xsd:element ref="ns3:cd0fc526a5c840319a97fd94028e9904" minOccurs="0"/>
                <xsd:element ref="ns3:RecordNumber" minOccurs="0"/>
                <xsd:element ref="ns3:k5b153ee974a4a57a7568e533217f2cb" minOccurs="0"/>
                <xsd:element ref="ns3:j6c5b17cd04246da82e5604daf08bc68" minOccurs="0"/>
                <xsd:element ref="ns3:g3ef09377e3444258679b6035a1ff93a" minOccurs="0"/>
                <xsd:element ref="ns3:c4838c65c76546ae93d5703426802f7f" minOccurs="0"/>
                <xsd:element ref="ns3:TransfertoArchives" minOccurs="0"/>
                <xsd:element ref="ns4:MediaServiceMetadata" minOccurs="0"/>
                <xsd:element ref="ns4:MediaServiceFastMetadata" minOccurs="0"/>
                <xsd:element ref="ns4:MediaServiceDateTaken" minOccurs="0"/>
                <xsd:element ref="ns4:MediaServiceAutoTags" minOccurs="0"/>
                <xsd:element ref="ns4:MediaServiceOCR" minOccurs="0"/>
                <xsd:element ref="ns2:SharedWithUsers" minOccurs="0"/>
                <xsd:element ref="ns2:SharedWithDetails"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2ee7-2689-40f1-a5cd-31e2be6109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0776d-0a3c-44b4-bff2-0ceaafb13046"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c52476e8-3505-42fd-9f9b-e2b259e9e0a6}" ma:internalName="TaxCatchAll" ma:showField="CatchAllData" ma:web="389d2ee7-2689-40f1-a5cd-31e2be610952">
      <xsd:complexType>
        <xsd:complexContent>
          <xsd:extension base="dms:MultiChoiceLookup">
            <xsd:sequence>
              <xsd:element name="Value" type="dms:Lookup" maxOccurs="unbounded" minOccurs="0" nillable="true"/>
            </xsd:sequence>
          </xsd:extension>
        </xsd:complexContent>
      </xsd:complexType>
    </xsd:element>
    <xsd:element name="RetentionTriggerDate" ma:index="12" nillable="true" ma:displayName="Retention Trigger Date" ma:format="DateOnly" ma:internalName="RetentionTriggerDate" ma:readOnly="false">
      <xsd:simpleType>
        <xsd:restriction base="dms:DateTime"/>
      </xsd:simpleType>
    </xsd:element>
    <xsd:element name="cd0fc526a5c840319a97fd94028e9904" ma:index="13" nillable="true" ma:taxonomy="true" ma:internalName="cd0fc526a5c840319a97fd94028e9904" ma:taxonomyFieldName="RMKeyword4" ma:displayName="RM Keyword 4" ma:readOnly="false" ma:fieldId="{cd0fc526-a5c8-4031-9a97-fd94028e9904}" ma:sspId="eb37f91c-4bb8-4ab3-bc5a-cd8753815459" ma:termSetId="35662a10-3587-4b3e-a59c-955899b5916d" ma:anchorId="00000000-0000-0000-0000-000000000000" ma:open="false" ma:isKeyword="false">
      <xsd:complexType>
        <xsd:sequence>
          <xsd:element ref="pc:Terms" minOccurs="0" maxOccurs="1"/>
        </xsd:sequence>
      </xsd:complexType>
    </xsd:element>
    <xsd:element name="RecordNumber" ma:index="15" nillable="true" ma:displayName="Record Number" ma:indexed="true" ma:internalName="RecordNumber" ma:readOnly="false">
      <xsd:simpleType>
        <xsd:restriction base="dms:Text">
          <xsd:maxLength value="255"/>
        </xsd:restriction>
      </xsd:simpleType>
    </xsd:element>
    <xsd:element name="k5b153ee974a4a57a7568e533217f2cb" ma:index="16" nillable="true" ma:taxonomy="true" ma:internalName="k5b153ee974a4a57a7568e533217f2cb" ma:taxonomyFieldName="ProtectiveMarking" ma:displayName="Protective Marking" ma:readOnly="false" ma:fieldId="{45b153ee-974a-4a57-a756-8e533217f2cb}" ma:sspId="eb37f91c-4bb8-4ab3-bc5a-cd8753815459" ma:termSetId="a21652b8-fc26-4b81-81c8-686b596c9f43" ma:anchorId="00000000-0000-0000-0000-000000000000" ma:open="false" ma:isKeyword="false">
      <xsd:complexType>
        <xsd:sequence>
          <xsd:element ref="pc:Terms" minOccurs="0" maxOccurs="1"/>
        </xsd:sequence>
      </xsd:complexType>
    </xsd:element>
    <xsd:element name="j6c5b17cd04246da82e5604daf08bc68" ma:index="18" nillable="true" ma:taxonomy="true" ma:internalName="j6c5b17cd04246da82e5604daf08bc68" ma:taxonomyFieldName="RMKeyword2" ma:displayName="RM Keyword 2" ma:readOnly="false" ma:fieldId="{36c5b17c-d042-46da-82e5-604daf08bc68}" ma:sspId="eb37f91c-4bb8-4ab3-bc5a-cd8753815459" ma:termSetId="6d4083f0-4a5b-4f0d-bf61-1a7bc95d06a4" ma:anchorId="00000000-0000-0000-0000-000000000000" ma:open="false" ma:isKeyword="false">
      <xsd:complexType>
        <xsd:sequence>
          <xsd:element ref="pc:Terms" minOccurs="0" maxOccurs="1"/>
        </xsd:sequence>
      </xsd:complexType>
    </xsd:element>
    <xsd:element name="g3ef09377e3444258679b6035a1ff93a" ma:index="20" nillable="true" ma:taxonomy="true" ma:internalName="g3ef09377e3444258679b6035a1ff93a" ma:taxonomyFieldName="RMKeyword3" ma:displayName="RM Keyword 3" ma:readOnly="false" ma:fieldId="{03ef0937-7e34-4425-8679-b6035a1ff93a}" ma:sspId="eb37f91c-4bb8-4ab3-bc5a-cd8753815459" ma:termSetId="4114c526-84fc-4c3e-bdac-645514365e25" ma:anchorId="00000000-0000-0000-0000-000000000000" ma:open="false" ma:isKeyword="false">
      <xsd:complexType>
        <xsd:sequence>
          <xsd:element ref="pc:Terms" minOccurs="0" maxOccurs="1"/>
        </xsd:sequence>
      </xsd:complexType>
    </xsd:element>
    <xsd:element name="c4838c65c76546ae93d5703426802f7f" ma:index="22" nillable="true" ma:taxonomy="true" ma:internalName="c4838c65c76546ae93d5703426802f7f" ma:taxonomyFieldName="RMKeyword1" ma:displayName="RM Keyword 1" ma:readOnly="false" ma:default="7;#Public Relations|cd54617d-cc6a-4557-a661-09aecb4ca114" ma:fieldId="{c4838c65-c765-46ae-93d5-703426802f7f}" ma:sspId="eb37f91c-4bb8-4ab3-bc5a-cd8753815459" ma:termSetId="6ce78382-c8e8-44b0-9862-0d52dc2f47b1" ma:anchorId="00000000-0000-0000-0000-000000000000" ma:open="false" ma:isKeyword="false">
      <xsd:complexType>
        <xsd:sequence>
          <xsd:element ref="pc:Terms" minOccurs="0" maxOccurs="1"/>
        </xsd:sequence>
      </xsd:complexType>
    </xsd:element>
    <xsd:element name="TransfertoArchives" ma:index="24" nillable="true" ma:displayName="Transfer to Archives" ma:default="0" ma:internalName="TransfertoArchives"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a4cac-090b-49b3-9185-b50adab6f76c"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eb37f91c-4bb8-4ab3-bc5a-cd875381545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RecordNumber xmlns="4600776d-0a3c-44b4-bff2-0ceaafb13046" xsi:nil="true"/>
    <TaxCatchAll xmlns="4600776d-0a3c-44b4-bff2-0ceaafb13046">
      <Value>7</Value>
    </TaxCatchAll>
    <k5b153ee974a4a57a7568e533217f2cb xmlns="4600776d-0a3c-44b4-bff2-0ceaafb13046">
      <Terms xmlns="http://schemas.microsoft.com/office/infopath/2007/PartnerControls"/>
    </k5b153ee974a4a57a7568e533217f2cb>
    <g3ef09377e3444258679b6035a1ff93a xmlns="4600776d-0a3c-44b4-bff2-0ceaafb13046">
      <Terms xmlns="http://schemas.microsoft.com/office/infopath/2007/PartnerControls"/>
    </g3ef09377e3444258679b6035a1ff93a>
    <j6c5b17cd04246da82e5604daf08bc68 xmlns="4600776d-0a3c-44b4-bff2-0ceaafb13046">
      <Terms xmlns="http://schemas.microsoft.com/office/infopath/2007/PartnerControls"/>
    </j6c5b17cd04246da82e5604daf08bc68>
    <TransfertoArchives xmlns="4600776d-0a3c-44b4-bff2-0ceaafb13046">false</TransfertoArchives>
    <cd0fc526a5c840319a97fd94028e9904 xmlns="4600776d-0a3c-44b4-bff2-0ceaafb13046">
      <Terms xmlns="http://schemas.microsoft.com/office/infopath/2007/PartnerControls"/>
    </cd0fc526a5c840319a97fd94028e9904>
    <RetentionTriggerDate xmlns="4600776d-0a3c-44b4-bff2-0ceaafb13046" xsi:nil="true"/>
    <c4838c65c76546ae93d5703426802f7f xmlns="4600776d-0a3c-44b4-bff2-0ceaafb13046">
      <Terms xmlns="http://schemas.microsoft.com/office/infopath/2007/PartnerControls">
        <TermInfo xmlns="http://schemas.microsoft.com/office/infopath/2007/PartnerControls">
          <TermName xmlns="http://schemas.microsoft.com/office/infopath/2007/PartnerControls">Public Relations</TermName>
          <TermId xmlns="http://schemas.microsoft.com/office/infopath/2007/PartnerControls">cd54617d-cc6a-4557-a661-09aecb4ca114</TermId>
        </TermInfo>
      </Terms>
    </c4838c65c76546ae93d5703426802f7f>
    <lcf76f155ced4ddcb4097134ff3c332f xmlns="097a4cac-090b-49b3-9185-b50adab6f76c">
      <Terms xmlns="http://schemas.microsoft.com/office/infopath/2007/PartnerControls"/>
    </lcf76f155ced4ddcb4097134ff3c332f>
    <_dlc_DocId xmlns="389d2ee7-2689-40f1-a5cd-31e2be610952">55JNQY2CE654-923674368-9067</_dlc_DocId>
    <_dlc_DocIdUrl xmlns="389d2ee7-2689-40f1-a5cd-31e2be610952">
      <Url>https://hopuk.sharepoint.com/sites/hct-Hansard/_layouts/15/DocIdRedir.aspx?ID=55JNQY2CE654-923674368-9067</Url>
      <Description>55JNQY2CE654-923674368-9067</Description>
    </_dlc_DocIdUrl>
  </documentManagement>
</p:properties>
</file>

<file path=customXml/itemProps1.xml><?xml version="1.0" encoding="utf-8"?>
<ds:datastoreItem xmlns:ds="http://schemas.openxmlformats.org/officeDocument/2006/customXml" ds:itemID="{9E27B60A-815D-46C3-839F-F1EDC9E03E5E}"/>
</file>

<file path=customXml/itemProps2.xml><?xml version="1.0" encoding="utf-8"?>
<ds:datastoreItem xmlns:ds="http://schemas.openxmlformats.org/officeDocument/2006/customXml" ds:itemID="{5D407813-1A48-43D7-8A04-5A96812637D9}"/>
</file>

<file path=customXml/itemProps3.xml><?xml version="1.0" encoding="utf-8"?>
<ds:datastoreItem xmlns:ds="http://schemas.openxmlformats.org/officeDocument/2006/customXml" ds:itemID="{9D0ABE52-E12B-4035-B1D7-8088944647F5}"/>
</file>

<file path=customXml/itemProps4.xml><?xml version="1.0" encoding="utf-8"?>
<ds:datastoreItem xmlns:ds="http://schemas.openxmlformats.org/officeDocument/2006/customXml" ds:itemID="{A2577EDB-896E-4754-96C2-18EA21F13EAA}"/>
</file>

<file path=docProps/app.xml><?xml version="1.0" encoding="utf-8"?>
<Properties xmlns="http://schemas.openxmlformats.org/officeDocument/2006/extended-properties" xmlns:vt="http://schemas.openxmlformats.org/officeDocument/2006/docPropsVTypes">
  <TotalTime>153276</TotalTime>
  <Words>606</Words>
  <Application>Microsoft Office PowerPoint</Application>
  <PresentationFormat>Widescreen</PresentationFormat>
  <Paragraphs>299</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2_Office Theme</vt:lpstr>
      <vt:lpstr>  PRESENTATION TO THE CHEA CONFERENCE (multiple language reporting)  13 – 14 JULY 2022                             M MANGCUNYANA </vt:lpstr>
      <vt:lpstr>Introduction</vt:lpstr>
      <vt:lpstr>Multiple language reporting</vt:lpstr>
      <vt:lpstr>Transcription function…</vt:lpstr>
      <vt:lpstr>In-house editing</vt:lpstr>
      <vt:lpstr>Processing of the transcript</vt:lpstr>
      <vt:lpstr>Continue…</vt:lpstr>
      <vt:lpstr>THE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PROGRAMMING COMMITTEE MEETING  JANUARY – MARCH 2020                             ADV. K. BEJA</dc:title>
  <dc:creator>Hermans, M</dc:creator>
  <cp:lastModifiedBy>Mangcunyana, M</cp:lastModifiedBy>
  <cp:revision>1010</cp:revision>
  <cp:lastPrinted>2022-07-07T13:23:52Z</cp:lastPrinted>
  <dcterms:created xsi:type="dcterms:W3CDTF">2020-01-30T10:35:03Z</dcterms:created>
  <dcterms:modified xsi:type="dcterms:W3CDTF">2022-07-14T07:53:28Z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0x010100382B7FAFFDD6784DB98BD754B67B6B12</vt:lpwstr>
  </property>
  <property fmtid="{D5CDD505-2E9C-101B-9397-08002B2CF9AE}" pid="3" name="RMKeyword1">
    <vt:lpwstr>7;#Public Relations|cd54617d-cc6a-4557-a661-09aecb4ca114</vt:lpwstr>
  </property>
  <property fmtid="{D5CDD505-2E9C-101B-9397-08002B2CF9AE}" pid="4" name="_dlc_DocIdItemGuid">
    <vt:lpwstr>edee4f3d-9deb-4c2b-a3a4-987498618134</vt:lpwstr>
  </property>
  <property fmtid="{D5CDD505-2E9C-101B-9397-08002B2CF9AE}" pid="5" name="RMKeyword3">
    <vt:lpwstr/>
  </property>
  <property fmtid="{D5CDD505-2E9C-101B-9397-08002B2CF9AE}" pid="6" name="MediaServiceImageTags">
    <vt:lpwstr/>
  </property>
  <property fmtid="{D5CDD505-2E9C-101B-9397-08002B2CF9AE}" pid="7" name="RMKeyword4">
    <vt:lpwstr/>
  </property>
  <property fmtid="{D5CDD505-2E9C-101B-9397-08002B2CF9AE}" pid="8" name="RMKeyword2">
    <vt:lpwstr/>
  </property>
  <property fmtid="{D5CDD505-2E9C-101B-9397-08002B2CF9AE}" pid="9" name="ProtectiveMarking">
    <vt:lpwstr/>
  </property>
</Properties>
</file>